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4DE8A96-A977-42DB-8264-EA6588249312}" type="datetimeFigureOut">
              <a:rPr lang="en-GB"/>
              <a:pPr>
                <a:defRPr/>
              </a:pPr>
              <a:t>11/12/2010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6E050121-7859-454C-91A1-978ECBE5A3CB}" type="slidenum">
              <a:rPr lang="en-GB"/>
              <a:pPr>
                <a:defRPr/>
              </a:pPr>
              <a:t>‹#›</a:t>
            </a:fld>
            <a:endParaRPr lang="en-GB"/>
          </a:p>
        </p:txBody>
      </p:sp>
    </p:spTree>
    <p:extLst>
      <p:ext uri="{BB962C8B-B14F-4D97-AF65-F5344CB8AC3E}">
        <p14:creationId xmlns:p14="http://schemas.microsoft.com/office/powerpoint/2010/main" val="217154409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pPr>
            <a:fld id="{32922143-7870-44EF-80F0-C27DDF26D817}" type="slidenum">
              <a:rPr lang="en-GB">
                <a:latin typeface="Calibri" pitchFamily="34" charset="0"/>
              </a:rPr>
              <a:pPr fontAlgn="base">
                <a:spcBef>
                  <a:spcPct val="0"/>
                </a:spcBef>
                <a:spcAft>
                  <a:spcPct val="0"/>
                </a:spcAft>
              </a:pPr>
              <a:t>1</a:t>
            </a:fld>
            <a:endParaRPr lang="en-GB">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fld id="{F812FCCE-A0C0-41FD-9C38-44B48C939F0B}" type="datetimeFigureOut">
              <a:rPr lang="en-GB"/>
              <a:pPr>
                <a:defRPr/>
              </a:pPr>
              <a:t>11/12/2010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E66315E-5F69-4C06-BC14-4E0220EB03CE}" type="slidenum">
              <a:rPr lang="en-GB"/>
              <a:pPr>
                <a:defRPr/>
              </a:pPr>
              <a:t>‹#›</a:t>
            </a:fld>
            <a:endParaRPr lang="en-GB"/>
          </a:p>
        </p:txBody>
      </p:sp>
    </p:spTree>
    <p:extLst>
      <p:ext uri="{BB962C8B-B14F-4D97-AF65-F5344CB8AC3E}">
        <p14:creationId xmlns:p14="http://schemas.microsoft.com/office/powerpoint/2010/main" val="2295185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896D0FA-2E6C-4A10-8F1E-1ABAAAE8DB32}" type="datetimeFigureOut">
              <a:rPr lang="en-GB"/>
              <a:pPr>
                <a:defRPr/>
              </a:pPr>
              <a:t>11/12/2010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F65E497-8C31-4D2F-885A-61633EB0D306}" type="slidenum">
              <a:rPr lang="en-GB"/>
              <a:pPr>
                <a:defRPr/>
              </a:pPr>
              <a:t>‹#›</a:t>
            </a:fld>
            <a:endParaRPr lang="en-GB"/>
          </a:p>
        </p:txBody>
      </p:sp>
    </p:spTree>
    <p:extLst>
      <p:ext uri="{BB962C8B-B14F-4D97-AF65-F5344CB8AC3E}">
        <p14:creationId xmlns:p14="http://schemas.microsoft.com/office/powerpoint/2010/main" val="3198344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3A164266-0F44-4994-8767-91CF09907EA6}" type="datetimeFigureOut">
              <a:rPr lang="en-GB"/>
              <a:pPr>
                <a:defRPr/>
              </a:pPr>
              <a:t>11/12/2010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C67C609-AD30-4D51-BD58-532CC14143E1}" type="slidenum">
              <a:rPr lang="en-GB"/>
              <a:pPr>
                <a:defRPr/>
              </a:pPr>
              <a:t>‹#›</a:t>
            </a:fld>
            <a:endParaRPr lang="en-GB"/>
          </a:p>
        </p:txBody>
      </p:sp>
    </p:spTree>
    <p:extLst>
      <p:ext uri="{BB962C8B-B14F-4D97-AF65-F5344CB8AC3E}">
        <p14:creationId xmlns:p14="http://schemas.microsoft.com/office/powerpoint/2010/main" val="2456888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EE0B579-E641-4753-914A-830AE660100D}" type="datetimeFigureOut">
              <a:rPr lang="en-GB"/>
              <a:pPr>
                <a:defRPr/>
              </a:pPr>
              <a:t>11/12/2010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98FC51E-25D0-4E27-BE70-A8BD9A70ACEC}" type="slidenum">
              <a:rPr lang="en-GB"/>
              <a:pPr>
                <a:defRPr/>
              </a:pPr>
              <a:t>‹#›</a:t>
            </a:fld>
            <a:endParaRPr lang="en-GB"/>
          </a:p>
        </p:txBody>
      </p:sp>
    </p:spTree>
    <p:extLst>
      <p:ext uri="{BB962C8B-B14F-4D97-AF65-F5344CB8AC3E}">
        <p14:creationId xmlns:p14="http://schemas.microsoft.com/office/powerpoint/2010/main" val="462410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C67AA04-6643-4F69-9B80-B0386BD5B918}" type="datetimeFigureOut">
              <a:rPr lang="en-GB"/>
              <a:pPr>
                <a:defRPr/>
              </a:pPr>
              <a:t>11/12/2010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7DC03AF-F6A0-49D7-90A7-D054B4A14C55}" type="slidenum">
              <a:rPr lang="en-GB"/>
              <a:pPr>
                <a:defRPr/>
              </a:pPr>
              <a:t>‹#›</a:t>
            </a:fld>
            <a:endParaRPr lang="en-GB"/>
          </a:p>
        </p:txBody>
      </p:sp>
    </p:spTree>
    <p:extLst>
      <p:ext uri="{BB962C8B-B14F-4D97-AF65-F5344CB8AC3E}">
        <p14:creationId xmlns:p14="http://schemas.microsoft.com/office/powerpoint/2010/main" val="402421880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AEC8169A-9564-4507-8D0F-D4771004FBFA}" type="datetimeFigureOut">
              <a:rPr lang="en-GB"/>
              <a:pPr>
                <a:defRPr/>
              </a:pPr>
              <a:t>11/12/2010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ADE34D9-0B14-479D-865A-7F888B810AB1}" type="slidenum">
              <a:rPr lang="en-GB"/>
              <a:pPr>
                <a:defRPr/>
              </a:pPr>
              <a:t>‹#›</a:t>
            </a:fld>
            <a:endParaRPr lang="en-GB"/>
          </a:p>
        </p:txBody>
      </p:sp>
    </p:spTree>
    <p:extLst>
      <p:ext uri="{BB962C8B-B14F-4D97-AF65-F5344CB8AC3E}">
        <p14:creationId xmlns:p14="http://schemas.microsoft.com/office/powerpoint/2010/main" val="3882579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6"/>
          <p:cNvSpPr>
            <a:spLocks noGrp="1"/>
          </p:cNvSpPr>
          <p:nvPr>
            <p:ph type="dt" sz="half" idx="10"/>
          </p:nvPr>
        </p:nvSpPr>
        <p:spPr/>
        <p:txBody>
          <a:bodyPr/>
          <a:lstStyle>
            <a:lvl1pPr>
              <a:defRPr/>
            </a:lvl1pPr>
          </a:lstStyle>
          <a:p>
            <a:pPr>
              <a:defRPr/>
            </a:pPr>
            <a:fld id="{8DC2CEC4-AC8B-48DB-B8EF-9CD08C369EC0}" type="datetimeFigureOut">
              <a:rPr lang="en-GB"/>
              <a:pPr>
                <a:defRPr/>
              </a:pPr>
              <a:t>11/12/2010</a:t>
            </a:fld>
            <a:endParaRPr lang="en-GB"/>
          </a:p>
        </p:txBody>
      </p:sp>
      <p:sp>
        <p:nvSpPr>
          <p:cNvPr id="9" name="Footer Placeholder 7"/>
          <p:cNvSpPr>
            <a:spLocks noGrp="1"/>
          </p:cNvSpPr>
          <p:nvPr>
            <p:ph type="ftr" sz="quarter" idx="11"/>
          </p:nvPr>
        </p:nvSpPr>
        <p:spPr/>
        <p:txBody>
          <a:bodyPr/>
          <a:lstStyle>
            <a:lvl1pPr>
              <a:defRPr/>
            </a:lvl1pPr>
          </a:lstStyle>
          <a:p>
            <a:pPr>
              <a:defRPr/>
            </a:pPr>
            <a:endParaRPr lang="en-GB"/>
          </a:p>
        </p:txBody>
      </p:sp>
      <p:sp>
        <p:nvSpPr>
          <p:cNvPr id="10" name="Slide Number Placeholder 8"/>
          <p:cNvSpPr>
            <a:spLocks noGrp="1"/>
          </p:cNvSpPr>
          <p:nvPr>
            <p:ph type="sldNum" sz="quarter" idx="12"/>
          </p:nvPr>
        </p:nvSpPr>
        <p:spPr/>
        <p:txBody>
          <a:bodyPr/>
          <a:lstStyle>
            <a:lvl1pPr>
              <a:defRPr/>
            </a:lvl1pPr>
          </a:lstStyle>
          <a:p>
            <a:pPr>
              <a:defRPr/>
            </a:pPr>
            <a:fld id="{EEDEFE93-41F9-4733-9C44-6D2E4776A015}" type="slidenum">
              <a:rPr lang="en-GB"/>
              <a:pPr>
                <a:defRPr/>
              </a:pPr>
              <a:t>‹#›</a:t>
            </a:fld>
            <a:endParaRPr lang="en-GB"/>
          </a:p>
        </p:txBody>
      </p:sp>
    </p:spTree>
    <p:extLst>
      <p:ext uri="{BB962C8B-B14F-4D97-AF65-F5344CB8AC3E}">
        <p14:creationId xmlns:p14="http://schemas.microsoft.com/office/powerpoint/2010/main" val="936811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79E07FA-3C89-425F-8B4E-FF81ACA4A95F}" type="datetimeFigureOut">
              <a:rPr lang="en-GB"/>
              <a:pPr>
                <a:defRPr/>
              </a:pPr>
              <a:t>11/12/2010</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610F914F-C908-4952-9A1C-30DD06A50257}" type="slidenum">
              <a:rPr lang="en-GB"/>
              <a:pPr>
                <a:defRPr/>
              </a:pPr>
              <a:t>‹#›</a:t>
            </a:fld>
            <a:endParaRPr lang="en-GB"/>
          </a:p>
        </p:txBody>
      </p:sp>
    </p:spTree>
    <p:extLst>
      <p:ext uri="{BB962C8B-B14F-4D97-AF65-F5344CB8AC3E}">
        <p14:creationId xmlns:p14="http://schemas.microsoft.com/office/powerpoint/2010/main" val="2785093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EDF3217-C850-47BA-9C7A-2E05BEF98E53}" type="datetimeFigureOut">
              <a:rPr lang="en-GB"/>
              <a:pPr>
                <a:defRPr/>
              </a:pPr>
              <a:t>11/12/2010</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0C27729A-91DD-423C-BA5D-A8F59F0646CB}" type="slidenum">
              <a:rPr lang="en-GB"/>
              <a:pPr>
                <a:defRPr/>
              </a:pPr>
              <a:t>‹#›</a:t>
            </a:fld>
            <a:endParaRPr lang="en-GB"/>
          </a:p>
        </p:txBody>
      </p:sp>
    </p:spTree>
    <p:extLst>
      <p:ext uri="{BB962C8B-B14F-4D97-AF65-F5344CB8AC3E}">
        <p14:creationId xmlns:p14="http://schemas.microsoft.com/office/powerpoint/2010/main" val="316093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DC480858-9A55-4906-BDB4-509F046F08D0}" type="datetimeFigureOut">
              <a:rPr lang="en-GB"/>
              <a:pPr>
                <a:defRPr/>
              </a:pPr>
              <a:t>11/12/2010</a:t>
            </a:fld>
            <a:endParaRPr lang="en-GB"/>
          </a:p>
        </p:txBody>
      </p:sp>
      <p:sp>
        <p:nvSpPr>
          <p:cNvPr id="7" name="Footer Placeholder 5"/>
          <p:cNvSpPr>
            <a:spLocks noGrp="1"/>
          </p:cNvSpPr>
          <p:nvPr>
            <p:ph type="ftr" sz="quarter" idx="11"/>
          </p:nvPr>
        </p:nvSpPr>
        <p:spPr/>
        <p:txBody>
          <a:bodyPr/>
          <a:lstStyle>
            <a:lvl1pPr>
              <a:defRPr/>
            </a:lvl1pPr>
          </a:lstStyle>
          <a:p>
            <a:pPr>
              <a:defRPr/>
            </a:pPr>
            <a:endParaRPr lang="en-GB"/>
          </a:p>
        </p:txBody>
      </p:sp>
      <p:sp>
        <p:nvSpPr>
          <p:cNvPr id="8" name="Slide Number Placeholder 6"/>
          <p:cNvSpPr>
            <a:spLocks noGrp="1"/>
          </p:cNvSpPr>
          <p:nvPr>
            <p:ph type="sldNum" sz="quarter" idx="12"/>
          </p:nvPr>
        </p:nvSpPr>
        <p:spPr/>
        <p:txBody>
          <a:bodyPr/>
          <a:lstStyle>
            <a:lvl1pPr>
              <a:defRPr/>
            </a:lvl1pPr>
          </a:lstStyle>
          <a:p>
            <a:pPr>
              <a:defRPr/>
            </a:pPr>
            <a:fld id="{CA2F940A-4944-4CD5-A1BB-4CB0D261CD68}" type="slidenum">
              <a:rPr lang="en-GB"/>
              <a:pPr>
                <a:defRPr/>
              </a:pPr>
              <a:t>‹#›</a:t>
            </a:fld>
            <a:endParaRPr lang="en-GB"/>
          </a:p>
        </p:txBody>
      </p:sp>
    </p:spTree>
    <p:extLst>
      <p:ext uri="{BB962C8B-B14F-4D97-AF65-F5344CB8AC3E}">
        <p14:creationId xmlns:p14="http://schemas.microsoft.com/office/powerpoint/2010/main" val="590378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C3B2D78-17BA-4938-A360-244FED53FEF6}" type="datetimeFigureOut">
              <a:rPr lang="en-GB"/>
              <a:pPr>
                <a:defRPr/>
              </a:pPr>
              <a:t>11/12/2010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0B804CE4-2C31-495B-AF32-14260E404CFD}" type="slidenum">
              <a:rPr lang="en-GB"/>
              <a:pPr>
                <a:defRPr/>
              </a:pPr>
              <a:t>‹#›</a:t>
            </a:fld>
            <a:endParaRPr lang="en-GB"/>
          </a:p>
        </p:txBody>
      </p:sp>
    </p:spTree>
    <p:extLst>
      <p:ext uri="{BB962C8B-B14F-4D97-AF65-F5344CB8AC3E}">
        <p14:creationId xmlns:p14="http://schemas.microsoft.com/office/powerpoint/2010/main" val="1927415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8"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fontAlgn="auto">
              <a:spcBef>
                <a:spcPts val="0"/>
              </a:spcBef>
              <a:spcAft>
                <a:spcPts val="0"/>
              </a:spcAft>
              <a:defRPr sz="1200" smtClean="0">
                <a:solidFill>
                  <a:srgbClr val="FFFFFF"/>
                </a:solidFill>
                <a:latin typeface="+mn-lt"/>
                <a:cs typeface="+mn-cs"/>
              </a:defRPr>
            </a:lvl1pPr>
          </a:lstStyle>
          <a:p>
            <a:pPr>
              <a:defRPr/>
            </a:pPr>
            <a:fld id="{E46027F9-411B-42F3-96B9-1B8A6A119378}" type="datetimeFigureOut">
              <a:rPr lang="en-GB"/>
              <a:pPr>
                <a:defRPr/>
              </a:pPr>
              <a:t>11/12/2010</a:t>
            </a:fld>
            <a:endParaRPr lang="en-GB"/>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fontAlgn="auto">
              <a:spcBef>
                <a:spcPts val="0"/>
              </a:spcBef>
              <a:spcAft>
                <a:spcPts val="0"/>
              </a:spcAft>
              <a:defRPr sz="1200">
                <a:solidFill>
                  <a:srgbClr val="FFFFFF"/>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fontAlgn="auto">
              <a:spcBef>
                <a:spcPts val="0"/>
              </a:spcBef>
              <a:spcAft>
                <a:spcPts val="0"/>
              </a:spcAft>
              <a:defRPr sz="1400" b="1" smtClean="0">
                <a:solidFill>
                  <a:srgbClr val="FFFFFF"/>
                </a:solidFill>
                <a:latin typeface="+mn-lt"/>
                <a:cs typeface="+mn-cs"/>
              </a:defRPr>
            </a:lvl1pPr>
          </a:lstStyle>
          <a:p>
            <a:pPr>
              <a:defRPr/>
            </a:pPr>
            <a:fld id="{9BEEC679-D7E8-493C-90C8-1BA2515ADFAD}"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43" r:id="rId1"/>
    <p:sldLayoutId id="2147483736" r:id="rId2"/>
    <p:sldLayoutId id="2147483744" r:id="rId3"/>
    <p:sldLayoutId id="2147483737" r:id="rId4"/>
    <p:sldLayoutId id="2147483745" r:id="rId5"/>
    <p:sldLayoutId id="2147483738" r:id="rId6"/>
    <p:sldLayoutId id="2147483739" r:id="rId7"/>
    <p:sldLayoutId id="2147483746" r:id="rId8"/>
    <p:sldLayoutId id="2147483740" r:id="rId9"/>
    <p:sldLayoutId id="2147483741" r:id="rId10"/>
    <p:sldLayoutId id="2147483742" r:id="rId11"/>
  </p:sldLayoutIdLst>
  <p:txStyles>
    <p:titleStyle>
      <a:lvl1pPr algn="l" rtl="0" fontAlgn="base">
        <a:spcBef>
          <a:spcPct val="0"/>
        </a:spcBef>
        <a:spcAft>
          <a:spcPct val="0"/>
        </a:spcAft>
        <a:defRPr sz="4000" kern="1200" spc="-100">
          <a:solidFill>
            <a:schemeClr val="tx2"/>
          </a:solidFill>
          <a:latin typeface="+mj-lt"/>
          <a:ea typeface="+mj-ea"/>
          <a:cs typeface="+mj-cs"/>
        </a:defRPr>
      </a:lvl1pPr>
      <a:lvl2pPr algn="l" rtl="0" fontAlgn="base">
        <a:spcBef>
          <a:spcPct val="0"/>
        </a:spcBef>
        <a:spcAft>
          <a:spcPct val="0"/>
        </a:spcAft>
        <a:defRPr sz="4000">
          <a:solidFill>
            <a:schemeClr val="tx2"/>
          </a:solidFill>
          <a:latin typeface="Arial" charset="0"/>
        </a:defRPr>
      </a:lvl2pPr>
      <a:lvl3pPr algn="l" rtl="0" fontAlgn="base">
        <a:spcBef>
          <a:spcPct val="0"/>
        </a:spcBef>
        <a:spcAft>
          <a:spcPct val="0"/>
        </a:spcAft>
        <a:defRPr sz="4000">
          <a:solidFill>
            <a:schemeClr val="tx2"/>
          </a:solidFill>
          <a:latin typeface="Arial" charset="0"/>
        </a:defRPr>
      </a:lvl3pPr>
      <a:lvl4pPr algn="l" rtl="0" fontAlgn="base">
        <a:spcBef>
          <a:spcPct val="0"/>
        </a:spcBef>
        <a:spcAft>
          <a:spcPct val="0"/>
        </a:spcAft>
        <a:defRPr sz="4000">
          <a:solidFill>
            <a:schemeClr val="tx2"/>
          </a:solidFill>
          <a:latin typeface="Arial" charset="0"/>
        </a:defRPr>
      </a:lvl4pPr>
      <a:lvl5pPr algn="l" rtl="0" fontAlgn="base">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fontAlgn="base">
        <a:spcBef>
          <a:spcPct val="20000"/>
        </a:spcBef>
        <a:spcAft>
          <a:spcPct val="0"/>
        </a:spcAft>
        <a:buClr>
          <a:schemeClr val="accent1"/>
        </a:buClr>
        <a:buSzPct val="85000"/>
        <a:buFont typeface="Arial" charset="0"/>
        <a:buChar char="•"/>
        <a:defRPr sz="2400" kern="1200">
          <a:solidFill>
            <a:schemeClr val="tx1"/>
          </a:solidFill>
          <a:latin typeface="+mn-lt"/>
          <a:ea typeface="+mn-ea"/>
          <a:cs typeface="+mn-cs"/>
        </a:defRPr>
      </a:lvl1pPr>
      <a:lvl2pPr marL="457200" indent="-182563" algn="l" rtl="0" fontAlgn="base">
        <a:spcBef>
          <a:spcPct val="20000"/>
        </a:spcBef>
        <a:spcAft>
          <a:spcPct val="0"/>
        </a:spcAft>
        <a:buClr>
          <a:schemeClr val="accent1"/>
        </a:buClr>
        <a:buSzPct val="85000"/>
        <a:buFont typeface="Arial" charset="0"/>
        <a:buChar char="•"/>
        <a:defRPr sz="2000" kern="1200">
          <a:solidFill>
            <a:schemeClr val="tx1"/>
          </a:solidFill>
          <a:latin typeface="+mn-lt"/>
          <a:ea typeface="+mn-ea"/>
          <a:cs typeface="+mn-cs"/>
        </a:defRPr>
      </a:lvl2pPr>
      <a:lvl3pPr marL="730250" indent="-182563" algn="l" rtl="0" fontAlgn="base">
        <a:spcBef>
          <a:spcPct val="20000"/>
        </a:spcBef>
        <a:spcAft>
          <a:spcPct val="0"/>
        </a:spcAft>
        <a:buClr>
          <a:schemeClr val="accent1"/>
        </a:buClr>
        <a:buSzPct val="90000"/>
        <a:buFont typeface="Arial" charset="0"/>
        <a:buChar char="•"/>
        <a:defRPr kern="1200">
          <a:solidFill>
            <a:schemeClr val="tx1"/>
          </a:solidFill>
          <a:latin typeface="+mn-lt"/>
          <a:ea typeface="+mn-ea"/>
          <a:cs typeface="+mn-cs"/>
        </a:defRPr>
      </a:lvl3pPr>
      <a:lvl4pPr marL="1004888" indent="-182563" algn="l" rtl="0" fontAlgn="base">
        <a:spcBef>
          <a:spcPct val="20000"/>
        </a:spcBef>
        <a:spcAft>
          <a:spcPct val="0"/>
        </a:spcAft>
        <a:buClr>
          <a:schemeClr val="accent1"/>
        </a:buClr>
        <a:buFont typeface="Arial" charset="0"/>
        <a:buChar char="•"/>
        <a:defRPr sz="1600" kern="1200">
          <a:solidFill>
            <a:schemeClr val="tx1"/>
          </a:solidFill>
          <a:latin typeface="+mn-lt"/>
          <a:ea typeface="+mn-ea"/>
          <a:cs typeface="+mn-cs"/>
        </a:defRPr>
      </a:lvl4pPr>
      <a:lvl5pPr marL="1187450" indent="-136525" algn="l" rtl="0" fontAlgn="base">
        <a:spcBef>
          <a:spcPct val="20000"/>
        </a:spcBef>
        <a:spcAft>
          <a:spcPct val="0"/>
        </a:spcAft>
        <a:buClr>
          <a:schemeClr val="accent1"/>
        </a:buClr>
        <a:buSzPct val="100000"/>
        <a:buFont typeface="Arial" charset="0"/>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4213" y="836613"/>
            <a:ext cx="7772400" cy="1470025"/>
          </a:xfrm>
        </p:spPr>
        <p:txBody>
          <a:bodyPr/>
          <a:lstStyle/>
          <a:p>
            <a:pPr algn="ctr" fontAlgn="auto">
              <a:spcAft>
                <a:spcPts val="0"/>
              </a:spcAft>
              <a:defRPr/>
            </a:pPr>
            <a:r>
              <a:rPr lang="en-GB" dirty="0" smtClean="0"/>
              <a:t>Body Movement pattern</a:t>
            </a:r>
            <a:endParaRPr lang="en-GB" dirty="0"/>
          </a:p>
        </p:txBody>
      </p:sp>
      <p:sp>
        <p:nvSpPr>
          <p:cNvPr id="3" name="Subtitle 2"/>
          <p:cNvSpPr>
            <a:spLocks noGrp="1"/>
          </p:cNvSpPr>
          <p:nvPr>
            <p:ph type="subTitle" idx="1"/>
          </p:nvPr>
        </p:nvSpPr>
        <p:spPr>
          <a:xfrm>
            <a:off x="468313" y="2781300"/>
            <a:ext cx="8207375" cy="2160588"/>
          </a:xfrm>
        </p:spPr>
        <p:txBody>
          <a:bodyPr rtlCol="0">
            <a:normAutofit/>
          </a:bodyPr>
          <a:lstStyle/>
          <a:p>
            <a:pPr fontAlgn="auto">
              <a:spcAft>
                <a:spcPts val="0"/>
              </a:spcAft>
              <a:buFont typeface="Arial" pitchFamily="34" charset="0"/>
              <a:buNone/>
              <a:defRPr/>
            </a:pPr>
            <a:r>
              <a:rPr lang="en-GB" sz="2800" dirty="0" smtClean="0"/>
              <a:t>Topic: Dance </a:t>
            </a:r>
          </a:p>
          <a:p>
            <a:pPr algn="r" fontAlgn="auto">
              <a:spcAft>
                <a:spcPts val="0"/>
              </a:spcAft>
              <a:buFont typeface="Arial" pitchFamily="34" charset="0"/>
              <a:buNone/>
              <a:defRPr/>
            </a:pPr>
            <a:r>
              <a:rPr lang="en-GB" sz="2800" dirty="0" smtClean="0"/>
              <a:t>Subject: Physical Education</a:t>
            </a:r>
          </a:p>
          <a:p>
            <a:pPr algn="r" fontAlgn="auto">
              <a:spcAft>
                <a:spcPts val="0"/>
              </a:spcAft>
              <a:buFont typeface="Arial" pitchFamily="34" charset="0"/>
              <a:buNone/>
              <a:defRPr/>
            </a:pPr>
            <a:r>
              <a:rPr lang="en-GB" sz="2800" dirty="0" smtClean="0"/>
              <a:t>Grade: Key Stage 1 and 2</a:t>
            </a:r>
          </a:p>
          <a:p>
            <a:pPr algn="r" fontAlgn="auto">
              <a:spcAft>
                <a:spcPts val="0"/>
              </a:spcAft>
              <a:buFont typeface="Arial" pitchFamily="34" charset="0"/>
              <a:buNone/>
              <a:defRPr/>
            </a:pPr>
            <a:r>
              <a:rPr lang="en-GB" sz="2800" dirty="0" smtClean="0"/>
              <a:t>By Callistus Sullo</a:t>
            </a:r>
            <a:endParaRPr lang="en-GB"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t>Paper-and-Pencil Assessment</a:t>
            </a:r>
            <a:endParaRPr lang="en-GB" dirty="0"/>
          </a:p>
        </p:txBody>
      </p:sp>
      <p:sp>
        <p:nvSpPr>
          <p:cNvPr id="15363" name="Content Placeholder 2"/>
          <p:cNvSpPr>
            <a:spLocks noGrp="1"/>
          </p:cNvSpPr>
          <p:nvPr>
            <p:ph idx="1"/>
          </p:nvPr>
        </p:nvSpPr>
        <p:spPr>
          <a:xfrm>
            <a:off x="0" y="1447800"/>
            <a:ext cx="9144000" cy="5410200"/>
          </a:xfrm>
        </p:spPr>
        <p:txBody>
          <a:bodyPr/>
          <a:lstStyle/>
          <a:p>
            <a:pPr marL="603250" lvl="2" indent="0">
              <a:buFont typeface="Arial" charset="0"/>
              <a:buNone/>
            </a:pPr>
            <a:r>
              <a:rPr lang="en-GB" smtClean="0"/>
              <a:t>The purpose of the assessment is to check students total understanding about the unit and as such whether students know the criteria one can demonstrate to be judged a good dancer.</a:t>
            </a:r>
          </a:p>
          <a:p>
            <a:pPr marL="603250" lvl="2" indent="0">
              <a:buFont typeface="Arial" charset="0"/>
              <a:buNone/>
            </a:pPr>
            <a:r>
              <a:rPr lang="en-GB" sz="2600" b="1" smtClean="0">
                <a:cs typeface="Arial" charset="0"/>
              </a:rPr>
              <a:t>Test items</a:t>
            </a:r>
            <a:r>
              <a:rPr lang="en-GB" sz="2600" smtClean="0">
                <a:cs typeface="Arial" charset="0"/>
              </a:rPr>
              <a:t>:</a:t>
            </a:r>
          </a:p>
          <a:p>
            <a:pPr marL="80963" indent="0">
              <a:buFont typeface="Arial" charset="0"/>
              <a:buNone/>
            </a:pPr>
            <a:r>
              <a:rPr lang="en-GB" sz="2600" smtClean="0">
                <a:cs typeface="Arial" charset="0"/>
              </a:rPr>
              <a:t>Based on the different ways students learn, I categorize the test items into: True true/false, multiple choice, fill-in-the gap and essay based on a proposition covering the content standards expected of them in the unit. That is; </a:t>
            </a:r>
          </a:p>
          <a:p>
            <a:pPr marL="355600" lvl="1" indent="0">
              <a:buFont typeface="Arial" charset="0"/>
              <a:buNone/>
            </a:pPr>
            <a:r>
              <a:rPr lang="en-GB" sz="2200" b="1" smtClean="0">
                <a:cs typeface="Arial" charset="0"/>
              </a:rPr>
              <a:t>Stated proposition</a:t>
            </a:r>
            <a:r>
              <a:rPr lang="en-GB" sz="2200" smtClean="0">
                <a:cs typeface="Arial" charset="0"/>
              </a:rPr>
              <a:t>:</a:t>
            </a:r>
          </a:p>
          <a:p>
            <a:pPr marL="603250" lvl="2" indent="0">
              <a:buFont typeface="Arial" charset="0"/>
              <a:buNone/>
            </a:pPr>
            <a:r>
              <a:rPr lang="en-GB" smtClean="0">
                <a:cs typeface="Arial" charset="0"/>
              </a:rPr>
              <a:t>“</a:t>
            </a:r>
            <a:r>
              <a:rPr lang="en-GB" i="1" smtClean="0">
                <a:cs typeface="Arial" charset="0"/>
              </a:rPr>
              <a:t>If you are to create and perform dance using simple movement pattern to express and communicate ideas and feeling, you have to follow the rhythm of the music with smooth transition through the parts and consider the elements of dance</a:t>
            </a:r>
            <a:r>
              <a:rPr lang="en-GB" smtClean="0">
                <a:cs typeface="Arial" charset="0"/>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ormAutofit fontScale="90000"/>
          </a:bodyPr>
          <a:lstStyle/>
          <a:p>
            <a:pPr algn="ctr" fontAlgn="auto">
              <a:spcAft>
                <a:spcPts val="0"/>
              </a:spcAft>
              <a:defRPr/>
            </a:pPr>
            <a:r>
              <a:rPr lang="en-GB" sz="2000" dirty="0" smtClean="0">
                <a:cs typeface="Arial" pitchFamily="34" charset="0"/>
              </a:rPr>
              <a:t/>
            </a:r>
            <a:br>
              <a:rPr lang="en-GB" sz="2000" dirty="0" smtClean="0">
                <a:cs typeface="Arial" pitchFamily="34" charset="0"/>
              </a:rPr>
            </a:br>
            <a:r>
              <a:rPr lang="en-GB" sz="2000" dirty="0">
                <a:cs typeface="Arial" pitchFamily="34" charset="0"/>
              </a:rPr>
              <a:t/>
            </a:r>
            <a:br>
              <a:rPr lang="en-GB" sz="2000" dirty="0">
                <a:cs typeface="Arial" pitchFamily="34" charset="0"/>
              </a:rPr>
            </a:br>
            <a:r>
              <a:rPr lang="en-GB" sz="2000" dirty="0" smtClean="0">
                <a:cs typeface="Arial" pitchFamily="34" charset="0"/>
              </a:rPr>
              <a:t/>
            </a:r>
            <a:br>
              <a:rPr lang="en-GB" sz="2000" dirty="0" smtClean="0">
                <a:cs typeface="Arial" pitchFamily="34" charset="0"/>
              </a:rPr>
            </a:br>
            <a:r>
              <a:rPr lang="en-GB" sz="3600" dirty="0" smtClean="0">
                <a:cs typeface="Arial" pitchFamily="34" charset="0"/>
              </a:rPr>
              <a:t>Performance Assessment</a:t>
            </a:r>
            <a:r>
              <a:rPr lang="en-GB" sz="2000" dirty="0" smtClean="0">
                <a:cs typeface="Arial" pitchFamily="34" charset="0"/>
              </a:rPr>
              <a:t/>
            </a:r>
            <a:br>
              <a:rPr lang="en-GB" sz="2000" dirty="0" smtClean="0">
                <a:cs typeface="Arial" pitchFamily="34" charset="0"/>
              </a:rPr>
            </a:br>
            <a:r>
              <a:rPr lang="en-US" sz="2000" b="1" dirty="0">
                <a:cs typeface="Arial" pitchFamily="34" charset="0"/>
              </a:rPr>
              <a:t>Dance Formative and Summative Evaluative Criteria Rubric for Key Stage 1 &amp; 2 in Physical Education Class</a:t>
            </a:r>
            <a:r>
              <a:rPr lang="en-GB" dirty="0"/>
              <a:t/>
            </a:r>
            <a:br>
              <a:rPr lang="en-GB" dirty="0"/>
            </a:br>
            <a:endParaRPr lang="en-GB" dirty="0"/>
          </a:p>
        </p:txBody>
      </p:sp>
      <p:graphicFrame>
        <p:nvGraphicFramePr>
          <p:cNvPr id="6" name="Content Placeholder 5"/>
          <p:cNvGraphicFramePr>
            <a:graphicFrameLocks noGrp="1"/>
          </p:cNvGraphicFramePr>
          <p:nvPr>
            <p:ph idx="1"/>
          </p:nvPr>
        </p:nvGraphicFramePr>
        <p:xfrm>
          <a:off x="0" y="1435100"/>
          <a:ext cx="9036050" cy="5413375"/>
        </p:xfrm>
        <a:graphic>
          <a:graphicData uri="http://schemas.openxmlformats.org/drawingml/2006/table">
            <a:tbl>
              <a:tblPr>
                <a:tableStyleId>{5C22544A-7EE6-4342-B048-85BDC9FD1C3A}</a:tableStyleId>
              </a:tblPr>
              <a:tblGrid>
                <a:gridCol w="2798526"/>
                <a:gridCol w="1826244"/>
                <a:gridCol w="2443567"/>
                <a:gridCol w="1967713"/>
              </a:tblGrid>
              <a:tr h="481040">
                <a:tc>
                  <a:txBody>
                    <a:bodyPr/>
                    <a:lstStyle/>
                    <a:p>
                      <a:pPr algn="ctr">
                        <a:lnSpc>
                          <a:spcPct val="115000"/>
                        </a:lnSpc>
                        <a:spcAft>
                          <a:spcPts val="0"/>
                        </a:spcAft>
                      </a:pPr>
                      <a:r>
                        <a:rPr lang="en-US" sz="900" dirty="0">
                          <a:effectLst/>
                          <a:latin typeface="Arial" pitchFamily="34" charset="0"/>
                          <a:cs typeface="Arial" pitchFamily="34" charset="0"/>
                        </a:rPr>
                        <a:t>Dimension/Task</a:t>
                      </a:r>
                      <a:endParaRPr lang="en-GB" sz="800" dirty="0">
                        <a:effectLst/>
                        <a:latin typeface="Arial" pitchFamily="34" charset="0"/>
                        <a:ea typeface="Calibri"/>
                        <a:cs typeface="Arial" pitchFamily="34" charset="0"/>
                      </a:endParaRPr>
                    </a:p>
                  </a:txBody>
                  <a:tcPr marL="7051" marR="7051" marT="7050" marB="7050" anchor="ctr"/>
                </a:tc>
                <a:tc>
                  <a:txBody>
                    <a:bodyPr/>
                    <a:lstStyle/>
                    <a:p>
                      <a:pPr algn="ctr">
                        <a:lnSpc>
                          <a:spcPct val="115000"/>
                        </a:lnSpc>
                        <a:spcAft>
                          <a:spcPts val="0"/>
                        </a:spcAft>
                      </a:pPr>
                      <a:r>
                        <a:rPr lang="en-US" sz="900">
                          <a:effectLst/>
                          <a:latin typeface="Arial" pitchFamily="34" charset="0"/>
                          <a:cs typeface="Arial" pitchFamily="34" charset="0"/>
                        </a:rPr>
                        <a:t>Proficient: Above Target            </a:t>
                      </a:r>
                      <a:br>
                        <a:rPr lang="en-US" sz="900">
                          <a:effectLst/>
                          <a:latin typeface="Arial" pitchFamily="34" charset="0"/>
                          <a:cs typeface="Arial" pitchFamily="34" charset="0"/>
                        </a:rPr>
                      </a:br>
                      <a:r>
                        <a:rPr lang="en-US" sz="900">
                          <a:effectLst/>
                          <a:latin typeface="Arial" pitchFamily="34" charset="0"/>
                          <a:cs typeface="Arial" pitchFamily="34" charset="0"/>
                        </a:rPr>
                        <a:t>(3 pts.)</a:t>
                      </a:r>
                      <a:endParaRPr lang="en-GB" sz="800">
                        <a:effectLst/>
                        <a:latin typeface="Arial" pitchFamily="34" charset="0"/>
                        <a:ea typeface="Calibri"/>
                        <a:cs typeface="Arial" pitchFamily="34" charset="0"/>
                      </a:endParaRPr>
                    </a:p>
                  </a:txBody>
                  <a:tcPr marL="7051" marR="7051" marT="7050" marB="7050" anchor="ctr"/>
                </a:tc>
                <a:tc>
                  <a:txBody>
                    <a:bodyPr/>
                    <a:lstStyle/>
                    <a:p>
                      <a:pPr algn="ctr">
                        <a:lnSpc>
                          <a:spcPct val="115000"/>
                        </a:lnSpc>
                        <a:spcAft>
                          <a:spcPts val="0"/>
                        </a:spcAft>
                      </a:pPr>
                      <a:r>
                        <a:rPr lang="en-US" sz="900">
                          <a:effectLst/>
                          <a:latin typeface="Arial" pitchFamily="34" charset="0"/>
                          <a:cs typeface="Arial" pitchFamily="34" charset="0"/>
                        </a:rPr>
                        <a:t>Acceptable: On Target            </a:t>
                      </a:r>
                      <a:br>
                        <a:rPr lang="en-US" sz="900">
                          <a:effectLst/>
                          <a:latin typeface="Arial" pitchFamily="34" charset="0"/>
                          <a:cs typeface="Arial" pitchFamily="34" charset="0"/>
                        </a:rPr>
                      </a:br>
                      <a:r>
                        <a:rPr lang="en-US" sz="900">
                          <a:effectLst/>
                          <a:latin typeface="Arial" pitchFamily="34" charset="0"/>
                          <a:cs typeface="Arial" pitchFamily="34" charset="0"/>
                        </a:rPr>
                        <a:t>(2 pts.)</a:t>
                      </a:r>
                      <a:endParaRPr lang="en-GB" sz="800">
                        <a:effectLst/>
                        <a:latin typeface="Arial" pitchFamily="34" charset="0"/>
                        <a:ea typeface="Calibri"/>
                        <a:cs typeface="Arial" pitchFamily="34" charset="0"/>
                      </a:endParaRPr>
                    </a:p>
                  </a:txBody>
                  <a:tcPr marL="7051" marR="7051" marT="7050" marB="7050" anchor="ctr"/>
                </a:tc>
                <a:tc>
                  <a:txBody>
                    <a:bodyPr/>
                    <a:lstStyle/>
                    <a:p>
                      <a:pPr algn="ctr">
                        <a:lnSpc>
                          <a:spcPct val="115000"/>
                        </a:lnSpc>
                        <a:spcAft>
                          <a:spcPts val="0"/>
                        </a:spcAft>
                      </a:pPr>
                      <a:r>
                        <a:rPr lang="en-US" sz="900">
                          <a:effectLst/>
                          <a:latin typeface="Arial" pitchFamily="34" charset="0"/>
                          <a:cs typeface="Arial" pitchFamily="34" charset="0"/>
                        </a:rPr>
                        <a:t>Limited: Below Target                 </a:t>
                      </a:r>
                      <a:br>
                        <a:rPr lang="en-US" sz="900">
                          <a:effectLst/>
                          <a:latin typeface="Arial" pitchFamily="34" charset="0"/>
                          <a:cs typeface="Arial" pitchFamily="34" charset="0"/>
                        </a:rPr>
                      </a:br>
                      <a:r>
                        <a:rPr lang="en-US" sz="900">
                          <a:effectLst/>
                          <a:latin typeface="Arial" pitchFamily="34" charset="0"/>
                          <a:cs typeface="Arial" pitchFamily="34" charset="0"/>
                        </a:rPr>
                        <a:t>(1 pt.)</a:t>
                      </a:r>
                      <a:endParaRPr lang="en-GB" sz="800">
                        <a:effectLst/>
                        <a:latin typeface="Arial" pitchFamily="34" charset="0"/>
                        <a:ea typeface="Calibri"/>
                        <a:cs typeface="Arial" pitchFamily="34" charset="0"/>
                      </a:endParaRPr>
                    </a:p>
                  </a:txBody>
                  <a:tcPr marL="7051" marR="7051" marT="7050" marB="7050" anchor="ctr"/>
                </a:tc>
              </a:tr>
              <a:tr h="676727">
                <a:tc>
                  <a:txBody>
                    <a:bodyPr/>
                    <a:lstStyle/>
                    <a:p>
                      <a:pPr marL="266700">
                        <a:lnSpc>
                          <a:spcPct val="115000"/>
                        </a:lnSpc>
                        <a:spcAft>
                          <a:spcPts val="0"/>
                        </a:spcAft>
                      </a:pPr>
                      <a:r>
                        <a:rPr lang="en-US" sz="900">
                          <a:effectLst/>
                          <a:latin typeface="Arial" pitchFamily="34" charset="0"/>
                          <a:cs typeface="Arial" pitchFamily="34" charset="0"/>
                        </a:rPr>
                        <a:t>Steps/ Parts of the Dance</a:t>
                      </a:r>
                      <a:endParaRPr lang="en-GB" sz="800">
                        <a:effectLst/>
                        <a:latin typeface="Arial" pitchFamily="34" charset="0"/>
                        <a:ea typeface="Calibri"/>
                        <a:cs typeface="Arial" pitchFamily="34" charset="0"/>
                      </a:endParaRPr>
                    </a:p>
                  </a:txBody>
                  <a:tcPr marL="7051" marR="7051" marT="7050" marB="7050" anchor="ctr"/>
                </a:tc>
                <a:tc>
                  <a:txBody>
                    <a:bodyPr/>
                    <a:lstStyle/>
                    <a:p>
                      <a:pPr>
                        <a:lnSpc>
                          <a:spcPct val="115000"/>
                        </a:lnSpc>
                        <a:spcAft>
                          <a:spcPts val="0"/>
                        </a:spcAft>
                      </a:pPr>
                      <a:r>
                        <a:rPr lang="en-US" sz="900">
                          <a:effectLst/>
                          <a:latin typeface="Arial" pitchFamily="34" charset="0"/>
                          <a:cs typeface="Arial" pitchFamily="34" charset="0"/>
                        </a:rPr>
                        <a:t>The performance shows the beginning, middle and end</a:t>
                      </a:r>
                      <a:endParaRPr lang="en-GB" sz="800">
                        <a:effectLst/>
                        <a:latin typeface="Arial" pitchFamily="34" charset="0"/>
                        <a:ea typeface="Calibri"/>
                        <a:cs typeface="Arial" pitchFamily="34" charset="0"/>
                      </a:endParaRPr>
                    </a:p>
                  </a:txBody>
                  <a:tcPr marL="7051" marR="7051" marT="7050" marB="7050" anchor="ctr"/>
                </a:tc>
                <a:tc>
                  <a:txBody>
                    <a:bodyPr/>
                    <a:lstStyle/>
                    <a:p>
                      <a:pPr>
                        <a:lnSpc>
                          <a:spcPct val="115000"/>
                        </a:lnSpc>
                        <a:spcAft>
                          <a:spcPts val="0"/>
                        </a:spcAft>
                      </a:pPr>
                      <a:r>
                        <a:rPr lang="en-US" sz="900">
                          <a:effectLst/>
                          <a:latin typeface="Arial" pitchFamily="34" charset="0"/>
                          <a:cs typeface="Arial" pitchFamily="34" charset="0"/>
                        </a:rPr>
                        <a:t>The performance shows only two of the parts of the dance</a:t>
                      </a:r>
                      <a:endParaRPr lang="en-GB" sz="800">
                        <a:effectLst/>
                        <a:latin typeface="Arial" pitchFamily="34" charset="0"/>
                        <a:ea typeface="Calibri"/>
                        <a:cs typeface="Arial" pitchFamily="34" charset="0"/>
                      </a:endParaRPr>
                    </a:p>
                  </a:txBody>
                  <a:tcPr marL="7051" marR="7051" marT="7050" marB="7050" anchor="ctr"/>
                </a:tc>
                <a:tc>
                  <a:txBody>
                    <a:bodyPr/>
                    <a:lstStyle/>
                    <a:p>
                      <a:pPr>
                        <a:lnSpc>
                          <a:spcPct val="115000"/>
                        </a:lnSpc>
                        <a:spcAft>
                          <a:spcPts val="0"/>
                        </a:spcAft>
                      </a:pPr>
                      <a:r>
                        <a:rPr lang="en-US" sz="900">
                          <a:effectLst/>
                          <a:latin typeface="Arial" pitchFamily="34" charset="0"/>
                          <a:cs typeface="Arial" pitchFamily="34" charset="0"/>
                        </a:rPr>
                        <a:t>The performance shows only one parts of the dance throughout</a:t>
                      </a:r>
                      <a:endParaRPr lang="en-GB" sz="800">
                        <a:effectLst/>
                        <a:latin typeface="Arial" pitchFamily="34" charset="0"/>
                        <a:ea typeface="Calibri"/>
                        <a:cs typeface="Arial" pitchFamily="34" charset="0"/>
                      </a:endParaRPr>
                    </a:p>
                  </a:txBody>
                  <a:tcPr marL="7051" marR="7051" marT="7050" marB="7050" anchor="ctr"/>
                </a:tc>
              </a:tr>
              <a:tr h="1108074">
                <a:tc>
                  <a:txBody>
                    <a:bodyPr/>
                    <a:lstStyle/>
                    <a:p>
                      <a:pPr marL="266700">
                        <a:lnSpc>
                          <a:spcPct val="115000"/>
                        </a:lnSpc>
                        <a:spcAft>
                          <a:spcPts val="0"/>
                        </a:spcAft>
                      </a:pPr>
                      <a:r>
                        <a:rPr lang="en-US" sz="900">
                          <a:effectLst/>
                          <a:latin typeface="Arial" pitchFamily="34" charset="0"/>
                          <a:cs typeface="Arial" pitchFamily="34" charset="0"/>
                        </a:rPr>
                        <a:t>Individual and Group Dancing</a:t>
                      </a:r>
                      <a:endParaRPr lang="en-GB" sz="800">
                        <a:effectLst/>
                        <a:latin typeface="Arial" pitchFamily="34" charset="0"/>
                        <a:ea typeface="Calibri"/>
                        <a:cs typeface="Arial" pitchFamily="34" charset="0"/>
                      </a:endParaRPr>
                    </a:p>
                  </a:txBody>
                  <a:tcPr marL="7051" marR="7051" marT="7050" marB="7050" anchor="ctr"/>
                </a:tc>
                <a:tc>
                  <a:txBody>
                    <a:bodyPr/>
                    <a:lstStyle/>
                    <a:p>
                      <a:pPr>
                        <a:lnSpc>
                          <a:spcPct val="115000"/>
                        </a:lnSpc>
                        <a:spcAft>
                          <a:spcPts val="0"/>
                        </a:spcAft>
                      </a:pPr>
                      <a:r>
                        <a:rPr lang="en-US" sz="900">
                          <a:effectLst/>
                          <a:latin typeface="Arial" pitchFamily="34" charset="0"/>
                          <a:cs typeface="Arial" pitchFamily="34" charset="0"/>
                        </a:rPr>
                        <a:t>The dancer(s) movement is/are most accurate with control and coordination all the time. It is clear that they have practice most often</a:t>
                      </a:r>
                      <a:endParaRPr lang="en-GB" sz="800">
                        <a:effectLst/>
                        <a:latin typeface="Arial" pitchFamily="34" charset="0"/>
                        <a:ea typeface="Calibri"/>
                        <a:cs typeface="Arial" pitchFamily="34" charset="0"/>
                      </a:endParaRPr>
                    </a:p>
                  </a:txBody>
                  <a:tcPr marL="7051" marR="7051" marT="7050" marB="7050" anchor="ctr"/>
                </a:tc>
                <a:tc>
                  <a:txBody>
                    <a:bodyPr/>
                    <a:lstStyle/>
                    <a:p>
                      <a:pPr>
                        <a:lnSpc>
                          <a:spcPct val="115000"/>
                        </a:lnSpc>
                        <a:spcAft>
                          <a:spcPts val="0"/>
                        </a:spcAft>
                      </a:pPr>
                      <a:r>
                        <a:rPr lang="en-US" sz="900" dirty="0">
                          <a:effectLst/>
                          <a:latin typeface="Arial" pitchFamily="34" charset="0"/>
                          <a:cs typeface="Arial" pitchFamily="34" charset="0"/>
                        </a:rPr>
                        <a:t>The dancer(s) movement is/are accurate with control and less coordination all the time. It is very clear that they have practice some of the times</a:t>
                      </a:r>
                      <a:endParaRPr lang="en-GB" sz="800" dirty="0">
                        <a:effectLst/>
                        <a:latin typeface="Arial" pitchFamily="34" charset="0"/>
                        <a:ea typeface="Calibri"/>
                        <a:cs typeface="Arial" pitchFamily="34" charset="0"/>
                      </a:endParaRPr>
                    </a:p>
                  </a:txBody>
                  <a:tcPr marL="7051" marR="7051" marT="7050" marB="7050" anchor="ctr"/>
                </a:tc>
                <a:tc>
                  <a:txBody>
                    <a:bodyPr/>
                    <a:lstStyle/>
                    <a:p>
                      <a:pPr>
                        <a:lnSpc>
                          <a:spcPct val="115000"/>
                        </a:lnSpc>
                        <a:spcAft>
                          <a:spcPts val="0"/>
                        </a:spcAft>
                      </a:pPr>
                      <a:r>
                        <a:rPr lang="en-US" sz="900">
                          <a:effectLst/>
                          <a:latin typeface="Arial" pitchFamily="34" charset="0"/>
                          <a:cs typeface="Arial" pitchFamily="34" charset="0"/>
                        </a:rPr>
                        <a:t>Dancer(s) movement is/are less control and less coordination all the time showing less practice</a:t>
                      </a:r>
                      <a:endParaRPr lang="en-GB" sz="800">
                        <a:effectLst/>
                        <a:latin typeface="Arial" pitchFamily="34" charset="0"/>
                        <a:ea typeface="Calibri"/>
                        <a:cs typeface="Arial" pitchFamily="34" charset="0"/>
                      </a:endParaRPr>
                    </a:p>
                  </a:txBody>
                  <a:tcPr marL="7051" marR="7051" marT="7050" marB="7050" anchor="ctr"/>
                </a:tc>
              </a:tr>
              <a:tr h="1515118">
                <a:tc>
                  <a:txBody>
                    <a:bodyPr/>
                    <a:lstStyle/>
                    <a:p>
                      <a:pPr marL="266700">
                        <a:lnSpc>
                          <a:spcPct val="115000"/>
                        </a:lnSpc>
                        <a:spcAft>
                          <a:spcPts val="0"/>
                        </a:spcAft>
                      </a:pPr>
                      <a:r>
                        <a:rPr lang="en-US" sz="900">
                          <a:effectLst/>
                          <a:latin typeface="Arial" pitchFamily="34" charset="0"/>
                          <a:cs typeface="Arial" pitchFamily="34" charset="0"/>
                        </a:rPr>
                        <a:t>Movement Pattern with Steady beat demonstrating Control and Coordination in Speed, Level, Time and direction of movement </a:t>
                      </a:r>
                      <a:endParaRPr lang="en-GB" sz="800">
                        <a:effectLst/>
                        <a:latin typeface="Arial" pitchFamily="34" charset="0"/>
                        <a:ea typeface="Calibri"/>
                        <a:cs typeface="Arial" pitchFamily="34" charset="0"/>
                      </a:endParaRPr>
                    </a:p>
                  </a:txBody>
                  <a:tcPr marL="7051" marR="7051" marT="7050" marB="7050" anchor="ctr"/>
                </a:tc>
                <a:tc>
                  <a:txBody>
                    <a:bodyPr/>
                    <a:lstStyle/>
                    <a:p>
                      <a:pPr>
                        <a:lnSpc>
                          <a:spcPct val="115000"/>
                        </a:lnSpc>
                        <a:spcAft>
                          <a:spcPts val="0"/>
                        </a:spcAft>
                      </a:pPr>
                      <a:r>
                        <a:rPr lang="en-US" sz="900">
                          <a:effectLst/>
                          <a:latin typeface="Arial" pitchFamily="34" charset="0"/>
                          <a:cs typeface="Arial" pitchFamily="34" charset="0"/>
                        </a:rPr>
                        <a:t>Smooth and timely transition of movement pattern with the beat from the music throughout. The same movement pattern is repeated accurately without mistakes</a:t>
                      </a:r>
                      <a:endParaRPr lang="en-GB" sz="800">
                        <a:effectLst/>
                        <a:latin typeface="Arial" pitchFamily="34" charset="0"/>
                        <a:ea typeface="Calibri"/>
                        <a:cs typeface="Arial" pitchFamily="34" charset="0"/>
                      </a:endParaRPr>
                    </a:p>
                  </a:txBody>
                  <a:tcPr marL="7051" marR="7051" marT="7050" marB="7050" anchor="ctr"/>
                </a:tc>
                <a:tc>
                  <a:txBody>
                    <a:bodyPr/>
                    <a:lstStyle/>
                    <a:p>
                      <a:pPr>
                        <a:lnSpc>
                          <a:spcPct val="115000"/>
                        </a:lnSpc>
                        <a:spcAft>
                          <a:spcPts val="0"/>
                        </a:spcAft>
                      </a:pPr>
                      <a:r>
                        <a:rPr lang="en-US" sz="900">
                          <a:effectLst/>
                          <a:latin typeface="Arial" pitchFamily="34" charset="0"/>
                          <a:cs typeface="Arial" pitchFamily="34" charset="0"/>
                        </a:rPr>
                        <a:t>Smooth and timely transition of movement pattern with the beat from the music throughout. The same movement is repeated with a few mistakes</a:t>
                      </a:r>
                      <a:endParaRPr lang="en-GB" sz="800">
                        <a:effectLst/>
                        <a:latin typeface="Arial" pitchFamily="34" charset="0"/>
                        <a:ea typeface="Calibri"/>
                        <a:cs typeface="Arial" pitchFamily="34" charset="0"/>
                      </a:endParaRPr>
                    </a:p>
                  </a:txBody>
                  <a:tcPr marL="7051" marR="7051" marT="7050" marB="7050" anchor="ctr"/>
                </a:tc>
                <a:tc>
                  <a:txBody>
                    <a:bodyPr/>
                    <a:lstStyle/>
                    <a:p>
                      <a:pPr>
                        <a:lnSpc>
                          <a:spcPct val="115000"/>
                        </a:lnSpc>
                        <a:spcAft>
                          <a:spcPts val="0"/>
                        </a:spcAft>
                      </a:pPr>
                      <a:r>
                        <a:rPr lang="en-US" sz="900">
                          <a:effectLst/>
                          <a:latin typeface="Arial" pitchFamily="34" charset="0"/>
                          <a:cs typeface="Arial" pitchFamily="34" charset="0"/>
                        </a:rPr>
                        <a:t>Smooth and timely transition of movement pattern with the beat from the music. Not able to repeat the same movement pattern</a:t>
                      </a:r>
                      <a:endParaRPr lang="en-GB" sz="800">
                        <a:effectLst/>
                        <a:latin typeface="Arial" pitchFamily="34" charset="0"/>
                        <a:ea typeface="Calibri"/>
                        <a:cs typeface="Arial" pitchFamily="34" charset="0"/>
                      </a:endParaRPr>
                    </a:p>
                  </a:txBody>
                  <a:tcPr marL="7051" marR="7051" marT="7050" marB="7050" anchor="ctr"/>
                </a:tc>
              </a:tr>
              <a:tr h="1151376">
                <a:tc>
                  <a:txBody>
                    <a:bodyPr/>
                    <a:lstStyle/>
                    <a:p>
                      <a:pPr marL="266700">
                        <a:lnSpc>
                          <a:spcPct val="115000"/>
                        </a:lnSpc>
                        <a:spcAft>
                          <a:spcPts val="0"/>
                        </a:spcAft>
                      </a:pPr>
                      <a:r>
                        <a:rPr lang="en-US" sz="900">
                          <a:effectLst/>
                          <a:latin typeface="Arial" pitchFamily="34" charset="0"/>
                          <a:cs typeface="Arial" pitchFamily="34" charset="0"/>
                        </a:rPr>
                        <a:t>Participation During Class Time and at Home</a:t>
                      </a:r>
                      <a:endParaRPr lang="en-GB" sz="800">
                        <a:effectLst/>
                        <a:latin typeface="Arial" pitchFamily="34" charset="0"/>
                        <a:ea typeface="Calibri"/>
                        <a:cs typeface="Arial" pitchFamily="34" charset="0"/>
                      </a:endParaRPr>
                    </a:p>
                  </a:txBody>
                  <a:tcPr marL="7051" marR="7051" marT="7050" marB="7050" anchor="ctr"/>
                </a:tc>
                <a:tc>
                  <a:txBody>
                    <a:bodyPr/>
                    <a:lstStyle/>
                    <a:p>
                      <a:pPr>
                        <a:lnSpc>
                          <a:spcPct val="115000"/>
                        </a:lnSpc>
                        <a:spcAft>
                          <a:spcPts val="0"/>
                        </a:spcAft>
                      </a:pPr>
                      <a:r>
                        <a:rPr lang="en-US" sz="900">
                          <a:effectLst/>
                          <a:latin typeface="Arial" pitchFamily="34" charset="0"/>
                          <a:cs typeface="Arial" pitchFamily="34" charset="0"/>
                        </a:rPr>
                        <a:t>Students made effective use of class time by being on task all of the time. It is most apparent that they practice it after class</a:t>
                      </a:r>
                      <a:endParaRPr lang="en-GB" sz="800">
                        <a:effectLst/>
                        <a:latin typeface="Arial" pitchFamily="34" charset="0"/>
                        <a:ea typeface="Calibri"/>
                        <a:cs typeface="Arial" pitchFamily="34" charset="0"/>
                      </a:endParaRPr>
                    </a:p>
                  </a:txBody>
                  <a:tcPr marL="7051" marR="7051" marT="7050" marB="7050" anchor="ctr"/>
                </a:tc>
                <a:tc>
                  <a:txBody>
                    <a:bodyPr/>
                    <a:lstStyle/>
                    <a:p>
                      <a:pPr>
                        <a:lnSpc>
                          <a:spcPct val="115000"/>
                        </a:lnSpc>
                        <a:spcAft>
                          <a:spcPts val="0"/>
                        </a:spcAft>
                      </a:pPr>
                      <a:r>
                        <a:rPr lang="en-US" sz="900">
                          <a:effectLst/>
                          <a:latin typeface="Arial" pitchFamily="34" charset="0"/>
                          <a:cs typeface="Arial" pitchFamily="34" charset="0"/>
                        </a:rPr>
                        <a:t>Students made effective use of the class most of the time. It is very apparent that they practice it somehow </a:t>
                      </a:r>
                      <a:endParaRPr lang="en-GB" sz="800">
                        <a:effectLst/>
                        <a:latin typeface="Arial" pitchFamily="34" charset="0"/>
                        <a:ea typeface="Calibri"/>
                        <a:cs typeface="Arial" pitchFamily="34" charset="0"/>
                      </a:endParaRPr>
                    </a:p>
                  </a:txBody>
                  <a:tcPr marL="7051" marR="7051" marT="7050" marB="7050" anchor="ctr"/>
                </a:tc>
                <a:tc>
                  <a:txBody>
                    <a:bodyPr/>
                    <a:lstStyle/>
                    <a:p>
                      <a:pPr>
                        <a:lnSpc>
                          <a:spcPct val="115000"/>
                        </a:lnSpc>
                        <a:spcAft>
                          <a:spcPts val="0"/>
                        </a:spcAft>
                      </a:pPr>
                      <a:r>
                        <a:rPr lang="en-US" sz="900">
                          <a:effectLst/>
                          <a:latin typeface="Arial" pitchFamily="34" charset="0"/>
                          <a:cs typeface="Arial" pitchFamily="34" charset="0"/>
                        </a:rPr>
                        <a:t>Students somewhat made effective use of class time but was sometimes off task. It is apparent that they somehow hardly practice after class</a:t>
                      </a:r>
                      <a:endParaRPr lang="en-GB" sz="800">
                        <a:effectLst/>
                        <a:latin typeface="Arial" pitchFamily="34" charset="0"/>
                        <a:ea typeface="Calibri"/>
                        <a:cs typeface="Arial" pitchFamily="34" charset="0"/>
                      </a:endParaRPr>
                    </a:p>
                  </a:txBody>
                  <a:tcPr marL="7051" marR="7051" marT="7050" marB="7050" anchor="ctr"/>
                </a:tc>
              </a:tr>
              <a:tr h="481040">
                <a:tc>
                  <a:txBody>
                    <a:bodyPr/>
                    <a:lstStyle/>
                    <a:p>
                      <a:pPr>
                        <a:lnSpc>
                          <a:spcPct val="115000"/>
                        </a:lnSpc>
                        <a:spcAft>
                          <a:spcPts val="0"/>
                        </a:spcAft>
                      </a:pPr>
                      <a:r>
                        <a:rPr lang="en-US" sz="900" dirty="0">
                          <a:effectLst/>
                          <a:latin typeface="Arial" pitchFamily="34" charset="0"/>
                          <a:cs typeface="Arial" pitchFamily="34" charset="0"/>
                        </a:rPr>
                        <a:t> Scores: </a:t>
                      </a:r>
                      <a:endParaRPr lang="en-GB" sz="800" dirty="0">
                        <a:effectLst/>
                        <a:latin typeface="Arial" pitchFamily="34" charset="0"/>
                        <a:ea typeface="Calibri"/>
                        <a:cs typeface="Arial" pitchFamily="34" charset="0"/>
                      </a:endParaRPr>
                    </a:p>
                  </a:txBody>
                  <a:tcPr marL="7051" marR="7051" marT="7050" marB="7050" anchor="ctr"/>
                </a:tc>
                <a:tc>
                  <a:txBody>
                    <a:bodyPr/>
                    <a:lstStyle/>
                    <a:p>
                      <a:pPr>
                        <a:lnSpc>
                          <a:spcPct val="115000"/>
                        </a:lnSpc>
                        <a:spcAft>
                          <a:spcPts val="0"/>
                        </a:spcAft>
                      </a:pPr>
                      <a:r>
                        <a:rPr lang="en-US" sz="900" dirty="0">
                          <a:effectLst/>
                          <a:latin typeface="Arial" pitchFamily="34" charset="0"/>
                          <a:cs typeface="Arial" pitchFamily="34" charset="0"/>
                        </a:rPr>
                        <a:t>Proficient: Above Target            </a:t>
                      </a:r>
                      <a:br>
                        <a:rPr lang="en-US" sz="900" dirty="0">
                          <a:effectLst/>
                          <a:latin typeface="Arial" pitchFamily="34" charset="0"/>
                          <a:cs typeface="Arial" pitchFamily="34" charset="0"/>
                        </a:rPr>
                      </a:br>
                      <a:r>
                        <a:rPr lang="en-US" sz="900" dirty="0">
                          <a:effectLst/>
                          <a:latin typeface="Arial" pitchFamily="34" charset="0"/>
                          <a:cs typeface="Arial" pitchFamily="34" charset="0"/>
                        </a:rPr>
                        <a:t>(3 pts.)</a:t>
                      </a:r>
                      <a:endParaRPr lang="en-GB" sz="800" dirty="0">
                        <a:effectLst/>
                        <a:latin typeface="Arial" pitchFamily="34" charset="0"/>
                        <a:ea typeface="Calibri"/>
                        <a:cs typeface="Arial" pitchFamily="34" charset="0"/>
                      </a:endParaRPr>
                    </a:p>
                  </a:txBody>
                  <a:tcPr marL="7051" marR="7051" marT="7050" marB="7050" anchor="ctr"/>
                </a:tc>
                <a:tc>
                  <a:txBody>
                    <a:bodyPr/>
                    <a:lstStyle/>
                    <a:p>
                      <a:pPr>
                        <a:lnSpc>
                          <a:spcPct val="115000"/>
                        </a:lnSpc>
                        <a:spcAft>
                          <a:spcPts val="0"/>
                        </a:spcAft>
                      </a:pPr>
                      <a:r>
                        <a:rPr lang="en-US" sz="900" dirty="0">
                          <a:effectLst/>
                          <a:latin typeface="Arial" pitchFamily="34" charset="0"/>
                          <a:cs typeface="Arial" pitchFamily="34" charset="0"/>
                        </a:rPr>
                        <a:t>Acceptable: On Target            </a:t>
                      </a:r>
                      <a:br>
                        <a:rPr lang="en-US" sz="900" dirty="0">
                          <a:effectLst/>
                          <a:latin typeface="Arial" pitchFamily="34" charset="0"/>
                          <a:cs typeface="Arial" pitchFamily="34" charset="0"/>
                        </a:rPr>
                      </a:br>
                      <a:r>
                        <a:rPr lang="en-US" sz="900" dirty="0">
                          <a:effectLst/>
                          <a:latin typeface="Arial" pitchFamily="34" charset="0"/>
                          <a:cs typeface="Arial" pitchFamily="34" charset="0"/>
                        </a:rPr>
                        <a:t>(2 pts.)</a:t>
                      </a:r>
                      <a:endParaRPr lang="en-GB" sz="800" dirty="0">
                        <a:effectLst/>
                        <a:latin typeface="Arial" pitchFamily="34" charset="0"/>
                        <a:ea typeface="Calibri"/>
                        <a:cs typeface="Arial" pitchFamily="34" charset="0"/>
                      </a:endParaRPr>
                    </a:p>
                  </a:txBody>
                  <a:tcPr marL="7051" marR="7051" marT="7050" marB="7050" anchor="ctr"/>
                </a:tc>
                <a:tc>
                  <a:txBody>
                    <a:bodyPr/>
                    <a:lstStyle/>
                    <a:p>
                      <a:pPr>
                        <a:lnSpc>
                          <a:spcPct val="115000"/>
                        </a:lnSpc>
                        <a:spcAft>
                          <a:spcPts val="0"/>
                        </a:spcAft>
                      </a:pPr>
                      <a:r>
                        <a:rPr lang="en-US" sz="900" dirty="0">
                          <a:effectLst/>
                          <a:latin typeface="Arial" pitchFamily="34" charset="0"/>
                          <a:cs typeface="Arial" pitchFamily="34" charset="0"/>
                        </a:rPr>
                        <a:t>Limited: Below Target                 </a:t>
                      </a:r>
                      <a:br>
                        <a:rPr lang="en-US" sz="900" dirty="0">
                          <a:effectLst/>
                          <a:latin typeface="Arial" pitchFamily="34" charset="0"/>
                          <a:cs typeface="Arial" pitchFamily="34" charset="0"/>
                        </a:rPr>
                      </a:br>
                      <a:r>
                        <a:rPr lang="en-US" sz="900" dirty="0">
                          <a:effectLst/>
                          <a:latin typeface="Arial" pitchFamily="34" charset="0"/>
                          <a:cs typeface="Arial" pitchFamily="34" charset="0"/>
                        </a:rPr>
                        <a:t>(1 pt.)</a:t>
                      </a:r>
                      <a:endParaRPr lang="en-GB" sz="800" dirty="0">
                        <a:effectLst/>
                        <a:latin typeface="Arial" pitchFamily="34" charset="0"/>
                        <a:ea typeface="Calibri"/>
                        <a:cs typeface="Arial" pitchFamily="34" charset="0"/>
                      </a:endParaRPr>
                    </a:p>
                  </a:txBody>
                  <a:tcPr marL="7051" marR="7051" marT="7050" marB="7050" anchor="ctr"/>
                </a:tc>
              </a:tr>
            </a:tbl>
          </a:graphicData>
        </a:graphic>
      </p:graphicFrame>
      <p:sp>
        <p:nvSpPr>
          <p:cNvPr id="16424" name="Rectangle 2"/>
          <p:cNvSpPr>
            <a:spLocks noChangeArrowheads="1"/>
          </p:cNvSpPr>
          <p:nvPr/>
        </p:nvSpPr>
        <p:spPr bwMode="auto">
          <a:xfrm>
            <a:off x="1981200" y="14351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2362200"/>
          </a:xfrm>
        </p:spPr>
        <p:txBody>
          <a:bodyPr/>
          <a:lstStyle/>
          <a:p>
            <a:pPr algn="ctr" fontAlgn="auto">
              <a:spcAft>
                <a:spcPts val="0"/>
              </a:spcAft>
              <a:defRPr/>
            </a:pPr>
            <a:r>
              <a:rPr lang="en-GB" dirty="0" smtClean="0"/>
              <a:t>Students Scores and Reflection</a:t>
            </a:r>
            <a:br>
              <a:rPr lang="en-GB" dirty="0" smtClean="0"/>
            </a:br>
            <a:r>
              <a:rPr lang="en-GB" sz="2200" dirty="0" smtClean="0">
                <a:cs typeface="Arial" pitchFamily="34" charset="0"/>
              </a:rPr>
              <a:t>For guidance and counselling of the individual students we grade them based on their interest and keen participation before, during and after physical activity in PE via observation.  You tick the appropriate box for the students against the assessment activity. </a:t>
            </a:r>
            <a:endParaRPr lang="en-GB" sz="2200" dirty="0">
              <a:cs typeface="Arial" pitchFamily="34" charset="0"/>
            </a:endParaRPr>
          </a:p>
        </p:txBody>
      </p:sp>
      <p:graphicFrame>
        <p:nvGraphicFramePr>
          <p:cNvPr id="5" name="Content Placeholder 4"/>
          <p:cNvGraphicFramePr>
            <a:graphicFrameLocks noGrp="1"/>
          </p:cNvGraphicFramePr>
          <p:nvPr>
            <p:ph idx="1"/>
          </p:nvPr>
        </p:nvGraphicFramePr>
        <p:xfrm>
          <a:off x="250825" y="2852738"/>
          <a:ext cx="8683625" cy="2916236"/>
        </p:xfrm>
        <a:graphic>
          <a:graphicData uri="http://schemas.openxmlformats.org/drawingml/2006/table">
            <a:tbl>
              <a:tblPr firstRow="1" bandRow="1">
                <a:tableStyleId>{073A0DAA-6AF3-43AB-8588-CEC1D06C72B9}</a:tableStyleId>
              </a:tblPr>
              <a:tblGrid>
                <a:gridCol w="2170906"/>
                <a:gridCol w="709645"/>
                <a:gridCol w="792151"/>
                <a:gridCol w="669110"/>
                <a:gridCol w="761073"/>
                <a:gridCol w="704917"/>
                <a:gridCol w="704917"/>
                <a:gridCol w="2170906"/>
              </a:tblGrid>
              <a:tr h="365800">
                <a:tc rowSpan="2">
                  <a:txBody>
                    <a:bodyPr/>
                    <a:lstStyle/>
                    <a:p>
                      <a:r>
                        <a:rPr lang="en-GB" sz="1800" dirty="0" smtClean="0"/>
                        <a:t>Assessment Activity</a:t>
                      </a:r>
                      <a:endParaRPr lang="en-GB" sz="1800" dirty="0"/>
                    </a:p>
                  </a:txBody>
                  <a:tcPr marL="91447" marR="91447" marT="45725" marB="45725"/>
                </a:tc>
                <a:tc gridSpan="3">
                  <a:txBody>
                    <a:bodyPr/>
                    <a:lstStyle/>
                    <a:p>
                      <a:r>
                        <a:rPr lang="en-GB" sz="1800" dirty="0" smtClean="0"/>
                        <a:t>Interest</a:t>
                      </a:r>
                      <a:endParaRPr lang="en-GB" sz="1800" dirty="0"/>
                    </a:p>
                  </a:txBody>
                  <a:tcPr marL="91447" marR="91447" marT="45725" marB="45725"/>
                </a:tc>
                <a:tc hMerge="1">
                  <a:txBody>
                    <a:bodyPr/>
                    <a:lstStyle/>
                    <a:p>
                      <a:endParaRPr lang="en-GB"/>
                    </a:p>
                  </a:txBody>
                  <a:tcPr/>
                </a:tc>
                <a:tc hMerge="1">
                  <a:txBody>
                    <a:bodyPr/>
                    <a:lstStyle/>
                    <a:p>
                      <a:endParaRPr lang="en-GB"/>
                    </a:p>
                  </a:txBody>
                  <a:tcPr/>
                </a:tc>
                <a:tc gridSpan="3">
                  <a:txBody>
                    <a:bodyPr/>
                    <a:lstStyle/>
                    <a:p>
                      <a:r>
                        <a:rPr lang="en-GB" sz="1800" dirty="0" smtClean="0"/>
                        <a:t>Participation</a:t>
                      </a:r>
                      <a:endParaRPr lang="en-GB" sz="1800" dirty="0"/>
                    </a:p>
                  </a:txBody>
                  <a:tcPr marL="91447" marR="91447" marT="45725" marB="45725"/>
                </a:tc>
                <a:tc hMerge="1">
                  <a:txBody>
                    <a:bodyPr/>
                    <a:lstStyle/>
                    <a:p>
                      <a:endParaRPr lang="en-GB"/>
                    </a:p>
                  </a:txBody>
                  <a:tcPr/>
                </a:tc>
                <a:tc hMerge="1">
                  <a:txBody>
                    <a:bodyPr/>
                    <a:lstStyle/>
                    <a:p>
                      <a:endParaRPr lang="en-GB"/>
                    </a:p>
                  </a:txBody>
                  <a:tcPr/>
                </a:tc>
                <a:tc rowSpan="2">
                  <a:txBody>
                    <a:bodyPr/>
                    <a:lstStyle/>
                    <a:p>
                      <a:r>
                        <a:rPr lang="en-GB" sz="1800" dirty="0" smtClean="0"/>
                        <a:t>Reflection</a:t>
                      </a:r>
                      <a:endParaRPr lang="en-GB" sz="1800" dirty="0"/>
                    </a:p>
                  </a:txBody>
                  <a:tcPr marL="91447" marR="91447" marT="45725" marB="45725"/>
                </a:tc>
              </a:tr>
              <a:tr h="426766">
                <a:tc vMerge="1">
                  <a:txBody>
                    <a:bodyPr/>
                    <a:lstStyle/>
                    <a:p>
                      <a:endParaRPr lang="en-GB"/>
                    </a:p>
                  </a:txBody>
                  <a:tcPr/>
                </a:tc>
                <a:tc>
                  <a:txBody>
                    <a:bodyPr/>
                    <a:lstStyle/>
                    <a:p>
                      <a:r>
                        <a:rPr lang="en-GB" sz="1100" dirty="0" smtClean="0">
                          <a:latin typeface="Arial" pitchFamily="34" charset="0"/>
                          <a:cs typeface="Arial" pitchFamily="34" charset="0"/>
                        </a:rPr>
                        <a:t>Very</a:t>
                      </a:r>
                      <a:endParaRPr lang="en-GB" sz="1100" dirty="0">
                        <a:latin typeface="Arial" pitchFamily="34" charset="0"/>
                        <a:cs typeface="Arial" pitchFamily="34" charset="0"/>
                      </a:endParaRPr>
                    </a:p>
                  </a:txBody>
                  <a:tcPr marL="91447" marR="91447" marT="45725" marB="45725"/>
                </a:tc>
                <a:tc>
                  <a:txBody>
                    <a:bodyPr/>
                    <a:lstStyle/>
                    <a:p>
                      <a:r>
                        <a:rPr lang="en-GB" sz="1100" dirty="0" smtClean="0">
                          <a:latin typeface="Arial" pitchFamily="34" charset="0"/>
                          <a:cs typeface="Arial" pitchFamily="34" charset="0"/>
                        </a:rPr>
                        <a:t>More</a:t>
                      </a:r>
                      <a:endParaRPr lang="en-GB" sz="1100" dirty="0">
                        <a:latin typeface="Arial" pitchFamily="34" charset="0"/>
                        <a:cs typeface="Arial" pitchFamily="34" charset="0"/>
                      </a:endParaRPr>
                    </a:p>
                  </a:txBody>
                  <a:tcPr marL="91447" marR="91447" marT="45725" marB="45725"/>
                </a:tc>
                <a:tc>
                  <a:txBody>
                    <a:bodyPr/>
                    <a:lstStyle/>
                    <a:p>
                      <a:r>
                        <a:rPr lang="en-GB" sz="1100" dirty="0" smtClean="0">
                          <a:latin typeface="Arial" pitchFamily="34" charset="0"/>
                          <a:cs typeface="Arial" pitchFamily="34" charset="0"/>
                        </a:rPr>
                        <a:t>Most</a:t>
                      </a:r>
                      <a:endParaRPr lang="en-GB" sz="1100" dirty="0">
                        <a:latin typeface="Arial" pitchFamily="34" charset="0"/>
                        <a:cs typeface="Arial" pitchFamily="34" charset="0"/>
                      </a:endParaRPr>
                    </a:p>
                  </a:txBody>
                  <a:tcPr marL="91447" marR="91447" marT="45725" marB="45725"/>
                </a:tc>
                <a:tc>
                  <a:txBody>
                    <a:bodyPr/>
                    <a:lstStyle/>
                    <a:p>
                      <a:r>
                        <a:rPr lang="en-GB" sz="1100" dirty="0" smtClean="0">
                          <a:latin typeface="Arial" pitchFamily="34" charset="0"/>
                          <a:cs typeface="Arial" pitchFamily="34" charset="0"/>
                        </a:rPr>
                        <a:t>Not</a:t>
                      </a:r>
                      <a:endParaRPr lang="en-GB" sz="1100" dirty="0">
                        <a:latin typeface="Arial" pitchFamily="34" charset="0"/>
                        <a:cs typeface="Arial" pitchFamily="34" charset="0"/>
                      </a:endParaRPr>
                    </a:p>
                  </a:txBody>
                  <a:tcPr marL="91447" marR="91447" marT="45725" marB="45725"/>
                </a:tc>
                <a:tc>
                  <a:txBody>
                    <a:bodyPr/>
                    <a:lstStyle/>
                    <a:p>
                      <a:r>
                        <a:rPr lang="en-GB" sz="1100" dirty="0" smtClean="0">
                          <a:latin typeface="Arial" pitchFamily="34" charset="0"/>
                          <a:cs typeface="Arial" pitchFamily="34" charset="0"/>
                        </a:rPr>
                        <a:t>Some-</a:t>
                      </a:r>
                      <a:r>
                        <a:rPr lang="en-GB" sz="1100" baseline="0" dirty="0" smtClean="0">
                          <a:latin typeface="Arial" pitchFamily="34" charset="0"/>
                          <a:cs typeface="Arial" pitchFamily="34" charset="0"/>
                        </a:rPr>
                        <a:t> times</a:t>
                      </a:r>
                      <a:endParaRPr lang="en-GB" sz="1100" dirty="0">
                        <a:latin typeface="Arial" pitchFamily="34" charset="0"/>
                        <a:cs typeface="Arial" pitchFamily="34" charset="0"/>
                      </a:endParaRPr>
                    </a:p>
                  </a:txBody>
                  <a:tcPr marL="91447" marR="91447" marT="45725" marB="45725"/>
                </a:tc>
                <a:tc>
                  <a:txBody>
                    <a:bodyPr/>
                    <a:lstStyle/>
                    <a:p>
                      <a:r>
                        <a:rPr lang="en-GB" sz="1100" dirty="0" smtClean="0">
                          <a:latin typeface="Arial" pitchFamily="34" charset="0"/>
                          <a:cs typeface="Arial" pitchFamily="34" charset="0"/>
                        </a:rPr>
                        <a:t>Always</a:t>
                      </a:r>
                      <a:endParaRPr lang="en-GB" sz="1100" dirty="0">
                        <a:latin typeface="Arial" pitchFamily="34" charset="0"/>
                        <a:cs typeface="Arial" pitchFamily="34" charset="0"/>
                      </a:endParaRPr>
                    </a:p>
                  </a:txBody>
                  <a:tcPr marL="91447" marR="91447" marT="45725" marB="45725"/>
                </a:tc>
                <a:tc vMerge="1">
                  <a:txBody>
                    <a:bodyPr/>
                    <a:lstStyle/>
                    <a:p>
                      <a:endParaRPr lang="en-GB"/>
                    </a:p>
                  </a:txBody>
                  <a:tcPr/>
                </a:tc>
              </a:tr>
              <a:tr h="370880">
                <a:tc>
                  <a:txBody>
                    <a:bodyPr/>
                    <a:lstStyle/>
                    <a:p>
                      <a:r>
                        <a:rPr lang="en-GB" sz="1800" dirty="0" smtClean="0"/>
                        <a:t>Individual dance</a:t>
                      </a:r>
                      <a:endParaRPr lang="en-GB" sz="1800" dirty="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dirty="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r>
              <a:tr h="370880">
                <a:tc>
                  <a:txBody>
                    <a:bodyPr/>
                    <a:lstStyle/>
                    <a:p>
                      <a:r>
                        <a:rPr lang="en-GB" sz="1800" dirty="0" smtClean="0"/>
                        <a:t>Group/team</a:t>
                      </a:r>
                      <a:r>
                        <a:rPr lang="en-GB" sz="1800" baseline="0" dirty="0" smtClean="0"/>
                        <a:t> dance</a:t>
                      </a:r>
                      <a:endParaRPr lang="en-GB" sz="1800" dirty="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r>
              <a:tr h="370880">
                <a:tc>
                  <a:txBody>
                    <a:bodyPr/>
                    <a:lstStyle/>
                    <a:p>
                      <a:r>
                        <a:rPr lang="en-GB" sz="1800" dirty="0" smtClean="0"/>
                        <a:t>Discussion</a:t>
                      </a:r>
                      <a:r>
                        <a:rPr lang="en-GB" sz="1800" baseline="0" dirty="0" smtClean="0"/>
                        <a:t> of video</a:t>
                      </a:r>
                      <a:endParaRPr lang="en-GB" sz="1800" dirty="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r>
              <a:tr h="640150">
                <a:tc>
                  <a:txBody>
                    <a:bodyPr/>
                    <a:lstStyle/>
                    <a:p>
                      <a:r>
                        <a:rPr lang="en-GB" sz="1800" dirty="0" smtClean="0"/>
                        <a:t>Demonstration of movement pattern</a:t>
                      </a:r>
                      <a:endParaRPr lang="en-GB" sz="1800" dirty="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dirty="0"/>
                    </a:p>
                  </a:txBody>
                  <a:tcPr marL="91447" marR="91447" marT="45725" marB="45725"/>
                </a:tc>
                <a:tc>
                  <a:txBody>
                    <a:bodyPr/>
                    <a:lstStyle/>
                    <a:p>
                      <a:endParaRPr lang="en-GB" sz="1800" dirty="0"/>
                    </a:p>
                  </a:txBody>
                  <a:tcPr marL="91447" marR="91447" marT="45725" marB="45725"/>
                </a:tc>
                <a:tc>
                  <a:txBody>
                    <a:bodyPr/>
                    <a:lstStyle/>
                    <a:p>
                      <a:endParaRPr lang="en-GB" sz="1800" dirty="0"/>
                    </a:p>
                  </a:txBody>
                  <a:tcPr marL="91447" marR="91447" marT="45725" marB="45725"/>
                </a:tc>
                <a:tc>
                  <a:txBody>
                    <a:bodyPr/>
                    <a:lstStyle/>
                    <a:p>
                      <a:endParaRPr lang="en-GB" sz="1800"/>
                    </a:p>
                  </a:txBody>
                  <a:tcPr marL="91447" marR="91447" marT="45725" marB="45725"/>
                </a:tc>
              </a:tr>
              <a:tr h="370880">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a:p>
                  </a:txBody>
                  <a:tcPr marL="91447" marR="91447" marT="45725" marB="45725"/>
                </a:tc>
                <a:tc>
                  <a:txBody>
                    <a:bodyPr/>
                    <a:lstStyle/>
                    <a:p>
                      <a:endParaRPr lang="en-GB" sz="1800" dirty="0"/>
                    </a:p>
                  </a:txBody>
                  <a:tcPr marL="91447" marR="91447" marT="45725" marB="45725"/>
                </a:tc>
                <a:tc>
                  <a:txBody>
                    <a:bodyPr/>
                    <a:lstStyle/>
                    <a:p>
                      <a:endParaRPr lang="en-GB" sz="1800" dirty="0"/>
                    </a:p>
                  </a:txBody>
                  <a:tcPr marL="91447" marR="91447" marT="45725" marB="45725"/>
                </a:tc>
                <a:tc>
                  <a:txBody>
                    <a:bodyPr/>
                    <a:lstStyle/>
                    <a:p>
                      <a:endParaRPr lang="en-GB" sz="1800" dirty="0"/>
                    </a:p>
                  </a:txBody>
                  <a:tcPr marL="91447" marR="91447" marT="45725" marB="45725"/>
                </a:tc>
                <a:tc>
                  <a:txBody>
                    <a:bodyPr/>
                    <a:lstStyle/>
                    <a:p>
                      <a:endParaRPr lang="en-GB" sz="1800" dirty="0"/>
                    </a:p>
                  </a:txBody>
                  <a:tcPr marL="91447" marR="91447" marT="45725" marB="45725"/>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50" y="274638"/>
            <a:ext cx="8856663" cy="850900"/>
          </a:xfrm>
        </p:spPr>
        <p:txBody>
          <a:bodyPr/>
          <a:lstStyle/>
          <a:p>
            <a:pPr algn="ctr" fontAlgn="auto">
              <a:spcAft>
                <a:spcPts val="0"/>
              </a:spcAft>
              <a:defRPr/>
            </a:pPr>
            <a:r>
              <a:rPr lang="en-US" sz="2000" b="1" cap="small" dirty="0">
                <a:cs typeface="Arial" pitchFamily="34" charset="0"/>
              </a:rPr>
              <a:t>Assessment Photo Album Rubric for Course Project Evaluative Criteria</a:t>
            </a:r>
            <a:endParaRPr lang="en-GB" sz="2000" dirty="0">
              <a:cs typeface="Arial" pitchFamily="34" charset="0"/>
            </a:endParaRPr>
          </a:p>
        </p:txBody>
      </p:sp>
      <p:graphicFrame>
        <p:nvGraphicFramePr>
          <p:cNvPr id="4" name="Content Placeholder 3"/>
          <p:cNvGraphicFramePr>
            <a:graphicFrameLocks noGrp="1"/>
          </p:cNvGraphicFramePr>
          <p:nvPr>
            <p:ph idx="1"/>
          </p:nvPr>
        </p:nvGraphicFramePr>
        <p:xfrm>
          <a:off x="107950" y="1268413"/>
          <a:ext cx="9036049" cy="5815032"/>
        </p:xfrm>
        <a:graphic>
          <a:graphicData uri="http://schemas.openxmlformats.org/drawingml/2006/table">
            <a:tbl>
              <a:tblPr firstRow="1" firstCol="1" bandRow="1">
                <a:tableStyleId>{5C22544A-7EE6-4342-B048-85BDC9FD1C3A}</a:tableStyleId>
              </a:tblPr>
              <a:tblGrid>
                <a:gridCol w="1655365"/>
                <a:gridCol w="2153218"/>
                <a:gridCol w="2924892"/>
                <a:gridCol w="2302574"/>
              </a:tblGrid>
              <a:tr h="350500">
                <a:tc>
                  <a:txBody>
                    <a:bodyPr/>
                    <a:lstStyle/>
                    <a:p>
                      <a:pPr>
                        <a:lnSpc>
                          <a:spcPct val="115000"/>
                        </a:lnSpc>
                        <a:spcAft>
                          <a:spcPts val="0"/>
                        </a:spcAft>
                      </a:pPr>
                      <a:r>
                        <a:rPr lang="en-US" sz="1000">
                          <a:effectLst/>
                        </a:rPr>
                        <a:t> </a:t>
                      </a:r>
                      <a:endParaRPr lang="en-GB" sz="900">
                        <a:effectLst/>
                        <a:latin typeface="Calibri"/>
                        <a:ea typeface="Calibri"/>
                        <a:cs typeface="Times New Roman"/>
                      </a:endParaRPr>
                    </a:p>
                  </a:txBody>
                  <a:tcPr marL="55540" marR="55540" marT="0" marB="0"/>
                </a:tc>
                <a:tc>
                  <a:txBody>
                    <a:bodyPr/>
                    <a:lstStyle/>
                    <a:p>
                      <a:pPr algn="ctr">
                        <a:lnSpc>
                          <a:spcPct val="115000"/>
                        </a:lnSpc>
                        <a:spcAft>
                          <a:spcPts val="0"/>
                        </a:spcAft>
                      </a:pPr>
                      <a:r>
                        <a:rPr lang="en-US" sz="1000">
                          <a:effectLst/>
                        </a:rPr>
                        <a:t>Exceeds Expectations</a:t>
                      </a:r>
                      <a:endParaRPr lang="en-GB" sz="900">
                        <a:effectLst/>
                      </a:endParaRPr>
                    </a:p>
                    <a:p>
                      <a:pPr algn="ctr">
                        <a:lnSpc>
                          <a:spcPct val="115000"/>
                        </a:lnSpc>
                        <a:spcAft>
                          <a:spcPts val="0"/>
                        </a:spcAft>
                      </a:pPr>
                      <a:r>
                        <a:rPr lang="en-US" sz="1000">
                          <a:effectLst/>
                        </a:rPr>
                        <a:t>(3 points)</a:t>
                      </a:r>
                      <a:endParaRPr lang="en-GB" sz="900">
                        <a:effectLst/>
                        <a:latin typeface="Calibri"/>
                        <a:ea typeface="Calibri"/>
                        <a:cs typeface="Times New Roman"/>
                      </a:endParaRPr>
                    </a:p>
                  </a:txBody>
                  <a:tcPr marL="55540" marR="55540" marT="0" marB="0"/>
                </a:tc>
                <a:tc>
                  <a:txBody>
                    <a:bodyPr/>
                    <a:lstStyle/>
                    <a:p>
                      <a:pPr algn="ctr">
                        <a:lnSpc>
                          <a:spcPct val="115000"/>
                        </a:lnSpc>
                        <a:spcAft>
                          <a:spcPts val="0"/>
                        </a:spcAft>
                      </a:pPr>
                      <a:r>
                        <a:rPr lang="en-US" sz="1000">
                          <a:effectLst/>
                        </a:rPr>
                        <a:t>Meets Expectations</a:t>
                      </a:r>
                      <a:endParaRPr lang="en-GB" sz="900">
                        <a:effectLst/>
                      </a:endParaRPr>
                    </a:p>
                    <a:p>
                      <a:pPr algn="ctr">
                        <a:lnSpc>
                          <a:spcPct val="115000"/>
                        </a:lnSpc>
                        <a:spcAft>
                          <a:spcPts val="0"/>
                        </a:spcAft>
                      </a:pPr>
                      <a:r>
                        <a:rPr lang="en-US" sz="1000">
                          <a:effectLst/>
                        </a:rPr>
                        <a:t>(2 points)</a:t>
                      </a:r>
                      <a:endParaRPr lang="en-GB" sz="900">
                        <a:effectLst/>
                        <a:latin typeface="Calibri"/>
                        <a:ea typeface="Calibri"/>
                        <a:cs typeface="Times New Roman"/>
                      </a:endParaRPr>
                    </a:p>
                  </a:txBody>
                  <a:tcPr marL="55540" marR="55540" marT="0" marB="0"/>
                </a:tc>
                <a:tc>
                  <a:txBody>
                    <a:bodyPr/>
                    <a:lstStyle/>
                    <a:p>
                      <a:pPr algn="ctr">
                        <a:lnSpc>
                          <a:spcPct val="115000"/>
                        </a:lnSpc>
                        <a:spcAft>
                          <a:spcPts val="0"/>
                        </a:spcAft>
                      </a:pPr>
                      <a:r>
                        <a:rPr lang="en-US" sz="1000">
                          <a:effectLst/>
                        </a:rPr>
                        <a:t>Needs More Time</a:t>
                      </a:r>
                      <a:endParaRPr lang="en-GB" sz="900">
                        <a:effectLst/>
                      </a:endParaRPr>
                    </a:p>
                    <a:p>
                      <a:pPr algn="ctr">
                        <a:lnSpc>
                          <a:spcPct val="115000"/>
                        </a:lnSpc>
                        <a:spcAft>
                          <a:spcPts val="0"/>
                        </a:spcAft>
                      </a:pPr>
                      <a:r>
                        <a:rPr lang="en-US" sz="1000">
                          <a:effectLst/>
                        </a:rPr>
                        <a:t>(1 point)</a:t>
                      </a:r>
                      <a:endParaRPr lang="en-GB" sz="900">
                        <a:effectLst/>
                        <a:latin typeface="Calibri"/>
                        <a:ea typeface="Calibri"/>
                        <a:cs typeface="Times New Roman"/>
                      </a:endParaRPr>
                    </a:p>
                  </a:txBody>
                  <a:tcPr marL="55540" marR="55540" marT="0" marB="0"/>
                </a:tc>
              </a:tr>
              <a:tr h="2341934">
                <a:tc>
                  <a:txBody>
                    <a:bodyPr/>
                    <a:lstStyle/>
                    <a:p>
                      <a:pPr>
                        <a:lnSpc>
                          <a:spcPct val="115000"/>
                        </a:lnSpc>
                        <a:spcAft>
                          <a:spcPts val="0"/>
                        </a:spcAft>
                      </a:pPr>
                      <a:r>
                        <a:rPr lang="en-US" sz="900">
                          <a:effectLst/>
                        </a:rPr>
                        <a:t>Learning goals matched to assessment methods </a:t>
                      </a:r>
                      <a:endParaRPr lang="en-GB" sz="900">
                        <a:effectLst/>
                        <a:latin typeface="Calibri"/>
                        <a:ea typeface="Calibri"/>
                        <a:cs typeface="Times New Roman"/>
                      </a:endParaRPr>
                    </a:p>
                  </a:txBody>
                  <a:tcPr marL="55540" marR="55540" marT="0" marB="0"/>
                </a:tc>
                <a:tc>
                  <a:txBody>
                    <a:bodyPr/>
                    <a:lstStyle/>
                    <a:p>
                      <a:pPr>
                        <a:lnSpc>
                          <a:spcPct val="115000"/>
                        </a:lnSpc>
                        <a:spcAft>
                          <a:spcPts val="0"/>
                        </a:spcAft>
                      </a:pPr>
                      <a:r>
                        <a:rPr lang="en-US" sz="900">
                          <a:effectLst/>
                        </a:rPr>
                        <a:t>Incorporates 21</a:t>
                      </a:r>
                      <a:r>
                        <a:rPr lang="en-US" sz="900" baseline="30000">
                          <a:effectLst/>
                        </a:rPr>
                        <a:t>st</a:t>
                      </a:r>
                      <a:r>
                        <a:rPr lang="en-US" sz="900">
                          <a:effectLst/>
                        </a:rPr>
                        <a:t> century skills of thinking critically and creatively while obtaining information/evidence of student learning.</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Multiple assessments (pictures) that vary in type to make inferences from evidence.</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Authentic opportunities of real-life application of knowledge and skills that gives students the opportunity to work in their own learning preferences.</a:t>
                      </a:r>
                      <a:endParaRPr lang="en-GB" sz="900">
                        <a:effectLst/>
                        <a:latin typeface="Calibri"/>
                        <a:ea typeface="Calibri"/>
                        <a:cs typeface="Times New Roman"/>
                      </a:endParaRPr>
                    </a:p>
                  </a:txBody>
                  <a:tcPr marL="55540" marR="55540" marT="0" marB="0"/>
                </a:tc>
                <a:tc>
                  <a:txBody>
                    <a:bodyPr/>
                    <a:lstStyle/>
                    <a:p>
                      <a:pPr>
                        <a:lnSpc>
                          <a:spcPct val="115000"/>
                        </a:lnSpc>
                        <a:spcAft>
                          <a:spcPts val="0"/>
                        </a:spcAft>
                      </a:pPr>
                      <a:r>
                        <a:rPr lang="en-US" sz="900">
                          <a:effectLst/>
                        </a:rPr>
                        <a:t>Various methods and approaches for obtaining information/evidence of student learning.</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Includes a variety of assessments to make inferences from evidence; a photo album, not a single picture.</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Provide opportunities for authentic application of knowledge and skills.</a:t>
                      </a:r>
                      <a:endParaRPr lang="en-GB" sz="900">
                        <a:effectLst/>
                        <a:latin typeface="Calibri"/>
                        <a:ea typeface="Calibri"/>
                        <a:cs typeface="Times New Roman"/>
                      </a:endParaRPr>
                    </a:p>
                  </a:txBody>
                  <a:tcPr marL="55540" marR="55540" marT="0" marB="0"/>
                </a:tc>
                <a:tc>
                  <a:txBody>
                    <a:bodyPr/>
                    <a:lstStyle/>
                    <a:p>
                      <a:pPr>
                        <a:lnSpc>
                          <a:spcPct val="115000"/>
                        </a:lnSpc>
                        <a:spcAft>
                          <a:spcPts val="0"/>
                        </a:spcAft>
                      </a:pPr>
                      <a:r>
                        <a:rPr lang="en-US" sz="900">
                          <a:effectLst/>
                        </a:rPr>
                        <a:t>One method or approach of obtaining information/evidence of student learning.</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A single picture.</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Non-authentic opportunities for application of knowledge and skills.</a:t>
                      </a:r>
                      <a:endParaRPr lang="en-GB" sz="900">
                        <a:effectLst/>
                        <a:latin typeface="Calibri"/>
                        <a:ea typeface="Calibri"/>
                        <a:cs typeface="Times New Roman"/>
                      </a:endParaRPr>
                    </a:p>
                  </a:txBody>
                  <a:tcPr marL="55540" marR="55540" marT="0" marB="0"/>
                </a:tc>
              </a:tr>
              <a:tr h="3122578">
                <a:tc>
                  <a:txBody>
                    <a:bodyPr/>
                    <a:lstStyle/>
                    <a:p>
                      <a:pPr>
                        <a:lnSpc>
                          <a:spcPct val="115000"/>
                        </a:lnSpc>
                        <a:spcAft>
                          <a:spcPts val="0"/>
                        </a:spcAft>
                      </a:pPr>
                      <a:r>
                        <a:rPr lang="en-US" sz="900">
                          <a:effectLst/>
                        </a:rPr>
                        <a:t>Diagnostic assessments (pre-assessments) </a:t>
                      </a:r>
                      <a:endParaRPr lang="en-GB" sz="900">
                        <a:effectLst/>
                        <a:latin typeface="Calibri"/>
                        <a:ea typeface="Calibri"/>
                        <a:cs typeface="Times New Roman"/>
                      </a:endParaRPr>
                    </a:p>
                  </a:txBody>
                  <a:tcPr marL="55540" marR="55540" marT="0" marB="0"/>
                </a:tc>
                <a:tc>
                  <a:txBody>
                    <a:bodyPr/>
                    <a:lstStyle/>
                    <a:p>
                      <a:pPr>
                        <a:lnSpc>
                          <a:spcPct val="115000"/>
                        </a:lnSpc>
                        <a:spcAft>
                          <a:spcPts val="0"/>
                        </a:spcAft>
                      </a:pPr>
                      <a:r>
                        <a:rPr lang="en-US" sz="900">
                          <a:effectLst/>
                        </a:rPr>
                        <a:t>Multiple pre-assessments that involve a student’s family or community.</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Multiple opportunities of reflection.</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Used in multiple forms more than at the beginning of a unit.</a:t>
                      </a:r>
                      <a:endParaRPr lang="en-GB" sz="900">
                        <a:effectLst/>
                        <a:latin typeface="Calibri"/>
                        <a:ea typeface="Calibri"/>
                        <a:cs typeface="Times New Roman"/>
                      </a:endParaRPr>
                    </a:p>
                  </a:txBody>
                  <a:tcPr marL="55540" marR="55540" marT="0" marB="0"/>
                </a:tc>
                <a:tc>
                  <a:txBody>
                    <a:bodyPr/>
                    <a:lstStyle/>
                    <a:p>
                      <a:pPr>
                        <a:lnSpc>
                          <a:spcPct val="115000"/>
                        </a:lnSpc>
                        <a:spcAft>
                          <a:spcPts val="0"/>
                        </a:spcAft>
                      </a:pPr>
                      <a:r>
                        <a:rPr lang="en-US" sz="900">
                          <a:effectLst/>
                        </a:rPr>
                        <a:t>At least one that provides information about a student’s family or community.</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Enables reflection on the student’s part.</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Ungraded.</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Given at the beginning of the unit, identify misconceptions, skill levels, interests, reveals learning preferences.</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Purposeful with a clearly focused identified target.</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May include: pre-tests, skill checks, concept maps, drawings, KWL charts</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latin typeface="Calibri"/>
                        <a:ea typeface="Calibri"/>
                        <a:cs typeface="Times New Roman"/>
                      </a:endParaRPr>
                    </a:p>
                  </a:txBody>
                  <a:tcPr marL="55540" marR="55540" marT="0" marB="0"/>
                </a:tc>
                <a:tc>
                  <a:txBody>
                    <a:bodyPr/>
                    <a:lstStyle/>
                    <a:p>
                      <a:pPr>
                        <a:lnSpc>
                          <a:spcPct val="115000"/>
                        </a:lnSpc>
                        <a:spcAft>
                          <a:spcPts val="0"/>
                        </a:spcAft>
                      </a:pPr>
                      <a:r>
                        <a:rPr lang="en-US" sz="900" dirty="0">
                          <a:effectLst/>
                        </a:rPr>
                        <a:t>Does not include information about the student’s family.</a:t>
                      </a:r>
                      <a:endParaRPr lang="en-GB" sz="900" dirty="0">
                        <a:effectLst/>
                      </a:endParaRPr>
                    </a:p>
                    <a:p>
                      <a:pPr>
                        <a:lnSpc>
                          <a:spcPct val="115000"/>
                        </a:lnSpc>
                        <a:spcAft>
                          <a:spcPts val="0"/>
                        </a:spcAft>
                      </a:pPr>
                      <a:r>
                        <a:rPr lang="en-US" sz="900" dirty="0">
                          <a:effectLst/>
                        </a:rPr>
                        <a:t> </a:t>
                      </a:r>
                      <a:endParaRPr lang="en-GB" sz="900" dirty="0">
                        <a:effectLst/>
                      </a:endParaRPr>
                    </a:p>
                    <a:p>
                      <a:pPr>
                        <a:lnSpc>
                          <a:spcPct val="115000"/>
                        </a:lnSpc>
                        <a:spcAft>
                          <a:spcPts val="0"/>
                        </a:spcAft>
                      </a:pPr>
                      <a:r>
                        <a:rPr lang="en-US" sz="900" dirty="0">
                          <a:effectLst/>
                        </a:rPr>
                        <a:t> </a:t>
                      </a:r>
                      <a:endParaRPr lang="en-GB" sz="900" dirty="0">
                        <a:effectLst/>
                      </a:endParaRPr>
                    </a:p>
                    <a:p>
                      <a:pPr>
                        <a:lnSpc>
                          <a:spcPct val="115000"/>
                        </a:lnSpc>
                        <a:spcAft>
                          <a:spcPts val="0"/>
                        </a:spcAft>
                      </a:pPr>
                      <a:r>
                        <a:rPr lang="en-US" sz="900" dirty="0">
                          <a:effectLst/>
                        </a:rPr>
                        <a:t>Does not provide reflection for the students.</a:t>
                      </a:r>
                      <a:endParaRPr lang="en-GB" sz="900" dirty="0">
                        <a:effectLst/>
                      </a:endParaRPr>
                    </a:p>
                    <a:p>
                      <a:pPr>
                        <a:lnSpc>
                          <a:spcPct val="115000"/>
                        </a:lnSpc>
                        <a:spcAft>
                          <a:spcPts val="0"/>
                        </a:spcAft>
                      </a:pPr>
                      <a:r>
                        <a:rPr lang="en-US" sz="900" dirty="0">
                          <a:effectLst/>
                        </a:rPr>
                        <a:t> </a:t>
                      </a:r>
                      <a:endParaRPr lang="en-GB" sz="900" dirty="0">
                        <a:effectLst/>
                      </a:endParaRPr>
                    </a:p>
                    <a:p>
                      <a:pPr>
                        <a:lnSpc>
                          <a:spcPct val="115000"/>
                        </a:lnSpc>
                        <a:spcAft>
                          <a:spcPts val="0"/>
                        </a:spcAft>
                      </a:pPr>
                      <a:r>
                        <a:rPr lang="en-US" sz="900" dirty="0">
                          <a:effectLst/>
                        </a:rPr>
                        <a:t>Graded.</a:t>
                      </a:r>
                      <a:endParaRPr lang="en-GB" sz="900" dirty="0">
                        <a:effectLst/>
                      </a:endParaRPr>
                    </a:p>
                    <a:p>
                      <a:pPr>
                        <a:lnSpc>
                          <a:spcPct val="115000"/>
                        </a:lnSpc>
                        <a:spcAft>
                          <a:spcPts val="0"/>
                        </a:spcAft>
                      </a:pPr>
                      <a:r>
                        <a:rPr lang="en-US" sz="900" dirty="0">
                          <a:effectLst/>
                        </a:rPr>
                        <a:t> </a:t>
                      </a:r>
                      <a:endParaRPr lang="en-GB" sz="900" dirty="0">
                        <a:effectLst/>
                      </a:endParaRPr>
                    </a:p>
                    <a:p>
                      <a:pPr>
                        <a:lnSpc>
                          <a:spcPct val="115000"/>
                        </a:lnSpc>
                        <a:spcAft>
                          <a:spcPts val="0"/>
                        </a:spcAft>
                      </a:pPr>
                      <a:r>
                        <a:rPr lang="en-US" sz="900" dirty="0">
                          <a:effectLst/>
                        </a:rPr>
                        <a:t>Does not identify misconceptions or skills levels, interests, or learning preferences.</a:t>
                      </a:r>
                      <a:endParaRPr lang="en-GB" sz="900" dirty="0">
                        <a:effectLst/>
                      </a:endParaRPr>
                    </a:p>
                    <a:p>
                      <a:pPr>
                        <a:lnSpc>
                          <a:spcPct val="115000"/>
                        </a:lnSpc>
                        <a:spcAft>
                          <a:spcPts val="0"/>
                        </a:spcAft>
                      </a:pPr>
                      <a:r>
                        <a:rPr lang="en-US" sz="900" dirty="0">
                          <a:effectLst/>
                        </a:rPr>
                        <a:t> </a:t>
                      </a:r>
                      <a:endParaRPr lang="en-GB" sz="900" dirty="0">
                        <a:effectLst/>
                      </a:endParaRPr>
                    </a:p>
                    <a:p>
                      <a:pPr>
                        <a:lnSpc>
                          <a:spcPct val="115000"/>
                        </a:lnSpc>
                        <a:spcAft>
                          <a:spcPts val="0"/>
                        </a:spcAft>
                      </a:pPr>
                      <a:r>
                        <a:rPr lang="en-US" sz="900" dirty="0">
                          <a:effectLst/>
                        </a:rPr>
                        <a:t>Not focused on an identified target.</a:t>
                      </a:r>
                      <a:endParaRPr lang="en-GB" sz="900" dirty="0">
                        <a:effectLst/>
                        <a:latin typeface="Calibri"/>
                        <a:ea typeface="Calibri"/>
                        <a:cs typeface="Times New Roman"/>
                      </a:endParaRPr>
                    </a:p>
                  </a:txBody>
                  <a:tcPr marL="55540" marR="55540" marT="0" marB="0"/>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850900"/>
          </a:xfrm>
        </p:spPr>
        <p:txBody>
          <a:bodyPr/>
          <a:lstStyle/>
          <a:p>
            <a:pPr algn="ctr" fontAlgn="auto">
              <a:spcAft>
                <a:spcPts val="0"/>
              </a:spcAft>
              <a:defRPr/>
            </a:pPr>
            <a:r>
              <a:rPr lang="en-US" sz="2000" b="1" cap="small" dirty="0">
                <a:cs typeface="Arial" pitchFamily="34" charset="0"/>
              </a:rPr>
              <a:t>Assessment Photo Album Rubric for Course Project Evaluative </a:t>
            </a:r>
            <a:r>
              <a:rPr lang="en-US" sz="2000" b="1" cap="small" dirty="0" smtClean="0">
                <a:cs typeface="Arial" pitchFamily="34" charset="0"/>
              </a:rPr>
              <a:t>Criteria</a:t>
            </a:r>
            <a:br>
              <a:rPr lang="en-US" sz="2000" b="1" cap="small" dirty="0" smtClean="0">
                <a:cs typeface="Arial" pitchFamily="34" charset="0"/>
              </a:rPr>
            </a:br>
            <a:r>
              <a:rPr lang="en-US" sz="2000" b="1" cap="small" dirty="0" smtClean="0">
                <a:cs typeface="Arial" pitchFamily="34" charset="0"/>
              </a:rPr>
              <a:t>continued</a:t>
            </a:r>
            <a:endParaRPr lang="en-GB" sz="2000" dirty="0"/>
          </a:p>
        </p:txBody>
      </p:sp>
      <p:graphicFrame>
        <p:nvGraphicFramePr>
          <p:cNvPr id="4" name="Content Placeholder 3"/>
          <p:cNvGraphicFramePr>
            <a:graphicFrameLocks noGrp="1"/>
          </p:cNvGraphicFramePr>
          <p:nvPr>
            <p:ph idx="1"/>
          </p:nvPr>
        </p:nvGraphicFramePr>
        <p:xfrm>
          <a:off x="0" y="1138238"/>
          <a:ext cx="9036049" cy="5589587"/>
        </p:xfrm>
        <a:graphic>
          <a:graphicData uri="http://schemas.openxmlformats.org/drawingml/2006/table">
            <a:tbl>
              <a:tblPr firstRow="1" firstCol="1" bandRow="1">
                <a:tableStyleId>{5C22544A-7EE6-4342-B048-85BDC9FD1C3A}</a:tableStyleId>
              </a:tblPr>
              <a:tblGrid>
                <a:gridCol w="1655365"/>
                <a:gridCol w="2153218"/>
                <a:gridCol w="2924892"/>
                <a:gridCol w="2302574"/>
              </a:tblGrid>
              <a:tr h="327995">
                <a:tc>
                  <a:txBody>
                    <a:bodyPr/>
                    <a:lstStyle/>
                    <a:p>
                      <a:pPr>
                        <a:lnSpc>
                          <a:spcPct val="115000"/>
                        </a:lnSpc>
                        <a:spcAft>
                          <a:spcPts val="0"/>
                        </a:spcAft>
                      </a:pPr>
                      <a:r>
                        <a:rPr lang="en-US" sz="900">
                          <a:effectLst/>
                        </a:rPr>
                        <a:t> </a:t>
                      </a:r>
                      <a:endParaRPr lang="en-GB" sz="900">
                        <a:effectLst/>
                        <a:latin typeface="Calibri"/>
                        <a:ea typeface="Calibri"/>
                        <a:cs typeface="Times New Roman"/>
                      </a:endParaRPr>
                    </a:p>
                  </a:txBody>
                  <a:tcPr marL="53474" marR="53474" marT="0" marB="0"/>
                </a:tc>
                <a:tc>
                  <a:txBody>
                    <a:bodyPr/>
                    <a:lstStyle/>
                    <a:p>
                      <a:pPr algn="ctr">
                        <a:lnSpc>
                          <a:spcPct val="115000"/>
                        </a:lnSpc>
                        <a:spcAft>
                          <a:spcPts val="0"/>
                        </a:spcAft>
                      </a:pPr>
                      <a:r>
                        <a:rPr lang="en-US" sz="900">
                          <a:effectLst/>
                        </a:rPr>
                        <a:t>Exceeds Expectations</a:t>
                      </a:r>
                      <a:endParaRPr lang="en-GB" sz="900">
                        <a:effectLst/>
                      </a:endParaRPr>
                    </a:p>
                    <a:p>
                      <a:pPr algn="ctr">
                        <a:lnSpc>
                          <a:spcPct val="115000"/>
                        </a:lnSpc>
                        <a:spcAft>
                          <a:spcPts val="0"/>
                        </a:spcAft>
                      </a:pPr>
                      <a:r>
                        <a:rPr lang="en-US" sz="900">
                          <a:effectLst/>
                        </a:rPr>
                        <a:t>(3 points)</a:t>
                      </a:r>
                      <a:endParaRPr lang="en-GB" sz="900">
                        <a:effectLst/>
                        <a:latin typeface="Calibri"/>
                        <a:ea typeface="Calibri"/>
                        <a:cs typeface="Times New Roman"/>
                      </a:endParaRPr>
                    </a:p>
                  </a:txBody>
                  <a:tcPr marL="53474" marR="53474" marT="0" marB="0"/>
                </a:tc>
                <a:tc>
                  <a:txBody>
                    <a:bodyPr/>
                    <a:lstStyle/>
                    <a:p>
                      <a:pPr algn="ctr">
                        <a:lnSpc>
                          <a:spcPct val="115000"/>
                        </a:lnSpc>
                        <a:spcAft>
                          <a:spcPts val="0"/>
                        </a:spcAft>
                      </a:pPr>
                      <a:r>
                        <a:rPr lang="en-US" sz="900">
                          <a:effectLst/>
                        </a:rPr>
                        <a:t>Meets Expectations</a:t>
                      </a:r>
                      <a:endParaRPr lang="en-GB" sz="900">
                        <a:effectLst/>
                      </a:endParaRPr>
                    </a:p>
                    <a:p>
                      <a:pPr algn="ctr">
                        <a:lnSpc>
                          <a:spcPct val="115000"/>
                        </a:lnSpc>
                        <a:spcAft>
                          <a:spcPts val="0"/>
                        </a:spcAft>
                      </a:pPr>
                      <a:r>
                        <a:rPr lang="en-US" sz="900">
                          <a:effectLst/>
                        </a:rPr>
                        <a:t>(2 points)</a:t>
                      </a:r>
                      <a:endParaRPr lang="en-GB" sz="900">
                        <a:effectLst/>
                        <a:latin typeface="Calibri"/>
                        <a:ea typeface="Calibri"/>
                        <a:cs typeface="Times New Roman"/>
                      </a:endParaRPr>
                    </a:p>
                  </a:txBody>
                  <a:tcPr marL="53474" marR="53474" marT="0" marB="0"/>
                </a:tc>
                <a:tc>
                  <a:txBody>
                    <a:bodyPr/>
                    <a:lstStyle/>
                    <a:p>
                      <a:pPr algn="ctr">
                        <a:lnSpc>
                          <a:spcPct val="115000"/>
                        </a:lnSpc>
                        <a:spcAft>
                          <a:spcPts val="0"/>
                        </a:spcAft>
                      </a:pPr>
                      <a:r>
                        <a:rPr lang="en-US" sz="900">
                          <a:effectLst/>
                        </a:rPr>
                        <a:t>Needs More Time</a:t>
                      </a:r>
                      <a:endParaRPr lang="en-GB" sz="900">
                        <a:effectLst/>
                      </a:endParaRPr>
                    </a:p>
                    <a:p>
                      <a:pPr algn="ctr">
                        <a:lnSpc>
                          <a:spcPct val="115000"/>
                        </a:lnSpc>
                        <a:spcAft>
                          <a:spcPts val="0"/>
                        </a:spcAft>
                      </a:pPr>
                      <a:r>
                        <a:rPr lang="en-US" sz="900">
                          <a:effectLst/>
                        </a:rPr>
                        <a:t>(1 point)</a:t>
                      </a:r>
                      <a:endParaRPr lang="en-GB" sz="900">
                        <a:effectLst/>
                        <a:latin typeface="Calibri"/>
                        <a:ea typeface="Calibri"/>
                        <a:cs typeface="Times New Roman"/>
                      </a:endParaRPr>
                    </a:p>
                  </a:txBody>
                  <a:tcPr marL="53474" marR="53474" marT="0" marB="0"/>
                </a:tc>
              </a:tr>
              <a:tr h="5261592">
                <a:tc>
                  <a:txBody>
                    <a:bodyPr/>
                    <a:lstStyle/>
                    <a:p>
                      <a:pPr>
                        <a:lnSpc>
                          <a:spcPct val="115000"/>
                        </a:lnSpc>
                        <a:spcAft>
                          <a:spcPts val="0"/>
                        </a:spcAft>
                      </a:pPr>
                      <a:r>
                        <a:rPr lang="en-US" sz="900">
                          <a:effectLst/>
                        </a:rPr>
                        <a:t>Descriptions of formative assessments</a:t>
                      </a:r>
                      <a:endParaRPr lang="en-GB" sz="900">
                        <a:effectLst/>
                        <a:latin typeface="Calibri"/>
                        <a:ea typeface="Calibri"/>
                        <a:cs typeface="Times New Roman"/>
                      </a:endParaRPr>
                    </a:p>
                  </a:txBody>
                  <a:tcPr marL="53474" marR="53474" marT="0" marB="0"/>
                </a:tc>
                <a:tc>
                  <a:txBody>
                    <a:bodyPr/>
                    <a:lstStyle/>
                    <a:p>
                      <a:pPr>
                        <a:lnSpc>
                          <a:spcPct val="115000"/>
                        </a:lnSpc>
                        <a:spcAft>
                          <a:spcPts val="0"/>
                        </a:spcAft>
                      </a:pPr>
                      <a:r>
                        <a:rPr lang="en-US" sz="900">
                          <a:effectLst/>
                        </a:rPr>
                        <a:t>Multiple assessments in multiple forms to reach the multiple learning preferences of the students.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Involve the students in the formation of the assessment mechanism by suggestions or the test, performance assessments, co-constructing rubrics, and record keeping.</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Descriptive feedback related to the criteria is given.</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Followed up with high-quality corrective instruction to help students remedy whatever learning errors are identified</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latin typeface="Calibri"/>
                        <a:ea typeface="Calibri"/>
                        <a:cs typeface="Times New Roman"/>
                      </a:endParaRPr>
                    </a:p>
                  </a:txBody>
                  <a:tcPr marL="53474" marR="53474" marT="0" marB="0"/>
                </a:tc>
                <a:tc>
                  <a:txBody>
                    <a:bodyPr/>
                    <a:lstStyle/>
                    <a:p>
                      <a:pPr>
                        <a:lnSpc>
                          <a:spcPct val="115000"/>
                        </a:lnSpc>
                        <a:spcAft>
                          <a:spcPts val="0"/>
                        </a:spcAft>
                      </a:pPr>
                      <a:r>
                        <a:rPr lang="en-US" sz="900">
                          <a:effectLst/>
                        </a:rPr>
                        <a:t>Ongoing assessments that are used to constantly monitor the progress of the students and to inform the instruction of the teacher.</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Involve the students in the formation of the assessment mechanism in at least one way so that students know their learning goals.</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Students self-assess their own performance.</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Feedback related to the criteria is given.</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 </a:t>
                      </a:r>
                      <a:endParaRPr lang="en-GB" sz="900">
                        <a:effectLst/>
                      </a:endParaRPr>
                    </a:p>
                    <a:p>
                      <a:pPr>
                        <a:lnSpc>
                          <a:spcPct val="115000"/>
                        </a:lnSpc>
                        <a:spcAft>
                          <a:spcPts val="0"/>
                        </a:spcAft>
                      </a:pPr>
                      <a:r>
                        <a:rPr lang="en-US" sz="900">
                          <a:effectLst/>
                        </a:rPr>
                        <a:t>Followed up with corrective instruction.</a:t>
                      </a:r>
                      <a:endParaRPr lang="en-GB" sz="900">
                        <a:effectLst/>
                        <a:latin typeface="Calibri"/>
                        <a:ea typeface="Calibri"/>
                        <a:cs typeface="Times New Roman"/>
                      </a:endParaRPr>
                    </a:p>
                  </a:txBody>
                  <a:tcPr marL="53474" marR="53474" marT="0" marB="0"/>
                </a:tc>
                <a:tc>
                  <a:txBody>
                    <a:bodyPr/>
                    <a:lstStyle/>
                    <a:p>
                      <a:pPr>
                        <a:lnSpc>
                          <a:spcPct val="115000"/>
                        </a:lnSpc>
                        <a:spcAft>
                          <a:spcPts val="0"/>
                        </a:spcAft>
                      </a:pPr>
                      <a:r>
                        <a:rPr lang="en-US" sz="900" dirty="0">
                          <a:effectLst/>
                        </a:rPr>
                        <a:t>Are not ongoing assessments.</a:t>
                      </a:r>
                      <a:endParaRPr lang="en-GB" sz="900" dirty="0">
                        <a:effectLst/>
                      </a:endParaRPr>
                    </a:p>
                    <a:p>
                      <a:pPr>
                        <a:lnSpc>
                          <a:spcPct val="115000"/>
                        </a:lnSpc>
                        <a:spcAft>
                          <a:spcPts val="0"/>
                        </a:spcAft>
                      </a:pPr>
                      <a:r>
                        <a:rPr lang="en-US" sz="900" dirty="0">
                          <a:effectLst/>
                        </a:rPr>
                        <a:t> </a:t>
                      </a:r>
                      <a:endParaRPr lang="en-GB" sz="900" dirty="0">
                        <a:effectLst/>
                      </a:endParaRPr>
                    </a:p>
                    <a:p>
                      <a:pPr>
                        <a:lnSpc>
                          <a:spcPct val="115000"/>
                        </a:lnSpc>
                        <a:spcAft>
                          <a:spcPts val="0"/>
                        </a:spcAft>
                      </a:pPr>
                      <a:r>
                        <a:rPr lang="en-US" sz="900" dirty="0">
                          <a:effectLst/>
                        </a:rPr>
                        <a:t> </a:t>
                      </a:r>
                      <a:endParaRPr lang="en-GB" sz="900" dirty="0">
                        <a:effectLst/>
                      </a:endParaRPr>
                    </a:p>
                    <a:p>
                      <a:pPr>
                        <a:lnSpc>
                          <a:spcPct val="115000"/>
                        </a:lnSpc>
                        <a:spcAft>
                          <a:spcPts val="0"/>
                        </a:spcAft>
                      </a:pPr>
                      <a:r>
                        <a:rPr lang="en-US" sz="900" dirty="0">
                          <a:effectLst/>
                        </a:rPr>
                        <a:t> </a:t>
                      </a:r>
                      <a:endParaRPr lang="en-GB" sz="900" dirty="0">
                        <a:effectLst/>
                      </a:endParaRPr>
                    </a:p>
                    <a:p>
                      <a:pPr>
                        <a:lnSpc>
                          <a:spcPct val="115000"/>
                        </a:lnSpc>
                        <a:spcAft>
                          <a:spcPts val="0"/>
                        </a:spcAft>
                      </a:pPr>
                      <a:r>
                        <a:rPr lang="en-US" sz="900" dirty="0">
                          <a:effectLst/>
                        </a:rPr>
                        <a:t> </a:t>
                      </a:r>
                      <a:endParaRPr lang="en-GB" sz="900" dirty="0">
                        <a:effectLst/>
                      </a:endParaRPr>
                    </a:p>
                    <a:p>
                      <a:pPr>
                        <a:lnSpc>
                          <a:spcPct val="115000"/>
                        </a:lnSpc>
                        <a:spcAft>
                          <a:spcPts val="0"/>
                        </a:spcAft>
                      </a:pPr>
                      <a:r>
                        <a:rPr lang="en-US" sz="900" dirty="0">
                          <a:effectLst/>
                        </a:rPr>
                        <a:t>Does not involve students in the formation of the assessment mechanism.  Students do not have clear learning goals.</a:t>
                      </a:r>
                      <a:endParaRPr lang="en-GB" sz="900" dirty="0">
                        <a:effectLst/>
                      </a:endParaRPr>
                    </a:p>
                    <a:p>
                      <a:pPr>
                        <a:lnSpc>
                          <a:spcPct val="115000"/>
                        </a:lnSpc>
                        <a:spcAft>
                          <a:spcPts val="0"/>
                        </a:spcAft>
                      </a:pPr>
                      <a:r>
                        <a:rPr lang="en-US" sz="900" dirty="0">
                          <a:effectLst/>
                        </a:rPr>
                        <a:t> </a:t>
                      </a:r>
                      <a:endParaRPr lang="en-GB" sz="900" dirty="0">
                        <a:effectLst/>
                      </a:endParaRPr>
                    </a:p>
                    <a:p>
                      <a:pPr>
                        <a:lnSpc>
                          <a:spcPct val="115000"/>
                        </a:lnSpc>
                        <a:spcAft>
                          <a:spcPts val="0"/>
                        </a:spcAft>
                      </a:pPr>
                      <a:r>
                        <a:rPr lang="en-US" sz="900" dirty="0">
                          <a:effectLst/>
                        </a:rPr>
                        <a:t> </a:t>
                      </a:r>
                      <a:endParaRPr lang="en-GB" sz="900" dirty="0">
                        <a:effectLst/>
                      </a:endParaRPr>
                    </a:p>
                    <a:p>
                      <a:pPr>
                        <a:lnSpc>
                          <a:spcPct val="115000"/>
                        </a:lnSpc>
                        <a:spcAft>
                          <a:spcPts val="0"/>
                        </a:spcAft>
                      </a:pPr>
                      <a:r>
                        <a:rPr lang="en-US" sz="900" dirty="0">
                          <a:effectLst/>
                        </a:rPr>
                        <a:t> </a:t>
                      </a:r>
                      <a:endParaRPr lang="en-GB" sz="900" dirty="0">
                        <a:effectLst/>
                      </a:endParaRPr>
                    </a:p>
                    <a:p>
                      <a:pPr>
                        <a:lnSpc>
                          <a:spcPct val="115000"/>
                        </a:lnSpc>
                        <a:spcAft>
                          <a:spcPts val="0"/>
                        </a:spcAft>
                      </a:pPr>
                      <a:r>
                        <a:rPr lang="en-US" sz="900" dirty="0">
                          <a:effectLst/>
                        </a:rPr>
                        <a:t>Students are not given an opportunity to self-assess their own performance.</a:t>
                      </a:r>
                      <a:endParaRPr lang="en-GB" sz="900" dirty="0">
                        <a:effectLst/>
                      </a:endParaRPr>
                    </a:p>
                    <a:p>
                      <a:pPr>
                        <a:lnSpc>
                          <a:spcPct val="115000"/>
                        </a:lnSpc>
                        <a:spcAft>
                          <a:spcPts val="0"/>
                        </a:spcAft>
                      </a:pPr>
                      <a:r>
                        <a:rPr lang="en-US" sz="900" dirty="0">
                          <a:effectLst/>
                        </a:rPr>
                        <a:t> </a:t>
                      </a:r>
                      <a:endParaRPr lang="en-GB" sz="900" dirty="0">
                        <a:effectLst/>
                      </a:endParaRPr>
                    </a:p>
                    <a:p>
                      <a:pPr>
                        <a:lnSpc>
                          <a:spcPct val="115000"/>
                        </a:lnSpc>
                        <a:spcAft>
                          <a:spcPts val="0"/>
                        </a:spcAft>
                      </a:pPr>
                      <a:r>
                        <a:rPr lang="en-US" sz="900" dirty="0">
                          <a:effectLst/>
                        </a:rPr>
                        <a:t>Non-specific feedback (A, 82%, etc.).</a:t>
                      </a:r>
                      <a:endParaRPr lang="en-GB" sz="900" dirty="0">
                        <a:effectLst/>
                      </a:endParaRPr>
                    </a:p>
                    <a:p>
                      <a:pPr>
                        <a:lnSpc>
                          <a:spcPct val="115000"/>
                        </a:lnSpc>
                        <a:spcAft>
                          <a:spcPts val="0"/>
                        </a:spcAft>
                      </a:pPr>
                      <a:r>
                        <a:rPr lang="en-US" sz="900" dirty="0">
                          <a:effectLst/>
                        </a:rPr>
                        <a:t> </a:t>
                      </a:r>
                      <a:endParaRPr lang="en-GB" sz="900" dirty="0">
                        <a:effectLst/>
                      </a:endParaRPr>
                    </a:p>
                    <a:p>
                      <a:pPr>
                        <a:lnSpc>
                          <a:spcPct val="115000"/>
                        </a:lnSpc>
                        <a:spcAft>
                          <a:spcPts val="0"/>
                        </a:spcAft>
                      </a:pPr>
                      <a:r>
                        <a:rPr lang="en-US" sz="900" dirty="0">
                          <a:effectLst/>
                        </a:rPr>
                        <a:t>Not followed up with corrective instruction.</a:t>
                      </a:r>
                      <a:endParaRPr lang="en-GB" sz="900" dirty="0">
                        <a:effectLst/>
                        <a:latin typeface="Calibri"/>
                        <a:ea typeface="Calibri"/>
                        <a:cs typeface="Times New Roman"/>
                      </a:endParaRPr>
                    </a:p>
                  </a:txBody>
                  <a:tcPr marL="53474" marR="53474" marT="0" marB="0"/>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pPr algn="ctr" fontAlgn="auto">
              <a:spcAft>
                <a:spcPts val="0"/>
              </a:spcAft>
              <a:defRPr/>
            </a:pPr>
            <a:r>
              <a:rPr lang="en-US" sz="2000" b="1" cap="small" dirty="0">
                <a:cs typeface="Arial" pitchFamily="34" charset="0"/>
              </a:rPr>
              <a:t>Assessment Photo Album Rubric for Course Project Evaluative Criteria</a:t>
            </a:r>
            <a:br>
              <a:rPr lang="en-US" sz="2000" b="1" cap="small" dirty="0">
                <a:cs typeface="Arial" pitchFamily="34" charset="0"/>
              </a:rPr>
            </a:br>
            <a:r>
              <a:rPr lang="en-US" sz="2000" b="1" cap="small" dirty="0">
                <a:cs typeface="Arial" pitchFamily="34" charset="0"/>
              </a:rPr>
              <a:t>continued</a:t>
            </a:r>
            <a:endParaRPr lang="en-GB" sz="2000" dirty="0">
              <a:cs typeface="Arial" pitchFamily="34" charset="0"/>
            </a:endParaRPr>
          </a:p>
        </p:txBody>
      </p:sp>
      <p:graphicFrame>
        <p:nvGraphicFramePr>
          <p:cNvPr id="4" name="Content Placeholder 3"/>
          <p:cNvGraphicFramePr>
            <a:graphicFrameLocks noGrp="1"/>
          </p:cNvGraphicFramePr>
          <p:nvPr>
            <p:ph idx="1"/>
          </p:nvPr>
        </p:nvGraphicFramePr>
        <p:xfrm>
          <a:off x="4763" y="1123950"/>
          <a:ext cx="9144001" cy="5957888"/>
        </p:xfrm>
        <a:graphic>
          <a:graphicData uri="http://schemas.openxmlformats.org/drawingml/2006/table">
            <a:tbl>
              <a:tblPr firstRow="1" firstCol="1" bandRow="1">
                <a:tableStyleId>{5C22544A-7EE6-4342-B048-85BDC9FD1C3A}</a:tableStyleId>
              </a:tblPr>
              <a:tblGrid>
                <a:gridCol w="1675141"/>
                <a:gridCol w="2178942"/>
                <a:gridCol w="2959834"/>
                <a:gridCol w="2330084"/>
              </a:tblGrid>
              <a:tr h="350464">
                <a:tc>
                  <a:txBody>
                    <a:bodyPr/>
                    <a:lstStyle/>
                    <a:p>
                      <a:pPr>
                        <a:lnSpc>
                          <a:spcPct val="115000"/>
                        </a:lnSpc>
                        <a:spcAft>
                          <a:spcPts val="0"/>
                        </a:spcAft>
                      </a:pPr>
                      <a:r>
                        <a:rPr lang="en-US" sz="1000" dirty="0">
                          <a:effectLst/>
                        </a:rPr>
                        <a:t> </a:t>
                      </a:r>
                      <a:endParaRPr lang="en-GB" sz="1000" dirty="0">
                        <a:effectLst/>
                        <a:latin typeface="Calibri"/>
                        <a:ea typeface="Calibri"/>
                        <a:cs typeface="Times New Roman"/>
                      </a:endParaRPr>
                    </a:p>
                  </a:txBody>
                  <a:tcPr marL="51761" marR="51761" marT="0" marB="0"/>
                </a:tc>
                <a:tc>
                  <a:txBody>
                    <a:bodyPr/>
                    <a:lstStyle/>
                    <a:p>
                      <a:pPr algn="ctr">
                        <a:lnSpc>
                          <a:spcPct val="115000"/>
                        </a:lnSpc>
                        <a:spcAft>
                          <a:spcPts val="0"/>
                        </a:spcAft>
                      </a:pPr>
                      <a:r>
                        <a:rPr lang="en-US" sz="1000">
                          <a:effectLst/>
                        </a:rPr>
                        <a:t>Exceeds Expectations</a:t>
                      </a:r>
                      <a:endParaRPr lang="en-GB" sz="1000">
                        <a:effectLst/>
                      </a:endParaRPr>
                    </a:p>
                    <a:p>
                      <a:pPr algn="ctr">
                        <a:lnSpc>
                          <a:spcPct val="115000"/>
                        </a:lnSpc>
                        <a:spcAft>
                          <a:spcPts val="0"/>
                        </a:spcAft>
                      </a:pPr>
                      <a:r>
                        <a:rPr lang="en-US" sz="1000">
                          <a:effectLst/>
                        </a:rPr>
                        <a:t>(3 points)</a:t>
                      </a:r>
                      <a:endParaRPr lang="en-GB" sz="1000">
                        <a:effectLst/>
                        <a:latin typeface="Calibri"/>
                        <a:ea typeface="Calibri"/>
                        <a:cs typeface="Times New Roman"/>
                      </a:endParaRPr>
                    </a:p>
                  </a:txBody>
                  <a:tcPr marL="51761" marR="51761" marT="0" marB="0"/>
                </a:tc>
                <a:tc>
                  <a:txBody>
                    <a:bodyPr/>
                    <a:lstStyle/>
                    <a:p>
                      <a:pPr algn="ctr">
                        <a:lnSpc>
                          <a:spcPct val="115000"/>
                        </a:lnSpc>
                        <a:spcAft>
                          <a:spcPts val="0"/>
                        </a:spcAft>
                      </a:pPr>
                      <a:r>
                        <a:rPr lang="en-US" sz="1000">
                          <a:effectLst/>
                        </a:rPr>
                        <a:t>Meets Expectations</a:t>
                      </a:r>
                      <a:endParaRPr lang="en-GB" sz="1000">
                        <a:effectLst/>
                      </a:endParaRPr>
                    </a:p>
                    <a:p>
                      <a:pPr algn="ctr">
                        <a:lnSpc>
                          <a:spcPct val="115000"/>
                        </a:lnSpc>
                        <a:spcAft>
                          <a:spcPts val="0"/>
                        </a:spcAft>
                      </a:pPr>
                      <a:r>
                        <a:rPr lang="en-US" sz="1000">
                          <a:effectLst/>
                        </a:rPr>
                        <a:t>(2 points)</a:t>
                      </a:r>
                      <a:endParaRPr lang="en-GB" sz="1000">
                        <a:effectLst/>
                        <a:latin typeface="Calibri"/>
                        <a:ea typeface="Calibri"/>
                        <a:cs typeface="Times New Roman"/>
                      </a:endParaRPr>
                    </a:p>
                  </a:txBody>
                  <a:tcPr marL="51761" marR="51761" marT="0" marB="0"/>
                </a:tc>
                <a:tc>
                  <a:txBody>
                    <a:bodyPr/>
                    <a:lstStyle/>
                    <a:p>
                      <a:pPr algn="ctr">
                        <a:lnSpc>
                          <a:spcPct val="115000"/>
                        </a:lnSpc>
                        <a:spcAft>
                          <a:spcPts val="0"/>
                        </a:spcAft>
                      </a:pPr>
                      <a:r>
                        <a:rPr lang="en-US" sz="1000">
                          <a:effectLst/>
                        </a:rPr>
                        <a:t>Needs More Time</a:t>
                      </a:r>
                      <a:endParaRPr lang="en-GB" sz="1000">
                        <a:effectLst/>
                      </a:endParaRPr>
                    </a:p>
                    <a:p>
                      <a:pPr algn="ctr">
                        <a:lnSpc>
                          <a:spcPct val="115000"/>
                        </a:lnSpc>
                        <a:spcAft>
                          <a:spcPts val="0"/>
                        </a:spcAft>
                      </a:pPr>
                      <a:r>
                        <a:rPr lang="en-US" sz="1000">
                          <a:effectLst/>
                        </a:rPr>
                        <a:t>(1 point)</a:t>
                      </a:r>
                      <a:endParaRPr lang="en-GB" sz="1000">
                        <a:effectLst/>
                        <a:latin typeface="Calibri"/>
                        <a:ea typeface="Calibri"/>
                        <a:cs typeface="Times New Roman"/>
                      </a:endParaRPr>
                    </a:p>
                  </a:txBody>
                  <a:tcPr marL="51761" marR="51761" marT="0" marB="0"/>
                </a:tc>
              </a:tr>
              <a:tr h="5607424">
                <a:tc>
                  <a:txBody>
                    <a:bodyPr/>
                    <a:lstStyle/>
                    <a:p>
                      <a:pPr>
                        <a:lnSpc>
                          <a:spcPct val="115000"/>
                        </a:lnSpc>
                        <a:spcAft>
                          <a:spcPts val="0"/>
                        </a:spcAft>
                      </a:pPr>
                      <a:r>
                        <a:rPr lang="en-US" sz="1000" dirty="0">
                          <a:effectLst/>
                        </a:rPr>
                        <a:t>Outline of performance assessment (summative assessment)</a:t>
                      </a:r>
                      <a:endParaRPr lang="en-GB" sz="1000" dirty="0">
                        <a:effectLst/>
                        <a:latin typeface="Calibri"/>
                        <a:ea typeface="Calibri"/>
                        <a:cs typeface="Times New Roman"/>
                      </a:endParaRPr>
                    </a:p>
                  </a:txBody>
                  <a:tcPr marL="51761" marR="51761" marT="0" marB="0"/>
                </a:tc>
                <a:tc>
                  <a:txBody>
                    <a:bodyPr/>
                    <a:lstStyle/>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Build upon the knowledge students already have in order for transfer to take place.</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Includes backward mapping.</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Students are involved in regular feedback and experience constructive corrective teaching.</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Includes scaffolding.</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Adapted to all different learning styles (ex. Visual, auditory, kinesthetic).</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Includes a broad mixture of testing components (ex. constructed response, multiple choice, performance, fill in the blank).</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Authentic application related to a real-world situation that engages all students and allows for deeper understandings to be shown.</a:t>
                      </a:r>
                      <a:endParaRPr lang="en-GB" sz="1000" dirty="0">
                        <a:effectLst/>
                      </a:endParaRPr>
                    </a:p>
                    <a:p>
                      <a:pPr>
                        <a:lnSpc>
                          <a:spcPct val="115000"/>
                        </a:lnSpc>
                        <a:spcAft>
                          <a:spcPts val="0"/>
                        </a:spcAft>
                      </a:pPr>
                      <a:r>
                        <a:rPr lang="en-US" sz="1000" dirty="0">
                          <a:effectLst/>
                        </a:rPr>
                        <a:t> </a:t>
                      </a:r>
                      <a:endParaRPr lang="en-GB" sz="1000" dirty="0">
                        <a:effectLst/>
                        <a:latin typeface="Calibri"/>
                        <a:ea typeface="Calibri"/>
                        <a:cs typeface="Times New Roman"/>
                      </a:endParaRPr>
                    </a:p>
                  </a:txBody>
                  <a:tcPr marL="51761" marR="51761" marT="0" marB="0"/>
                </a:tc>
                <a:tc>
                  <a:txBody>
                    <a:bodyPr/>
                    <a:lstStyle/>
                    <a:p>
                      <a:pPr>
                        <a:lnSpc>
                          <a:spcPct val="115000"/>
                        </a:lnSpc>
                        <a:spcAft>
                          <a:spcPts val="0"/>
                        </a:spcAft>
                      </a:pPr>
                      <a:r>
                        <a:rPr lang="en-US" sz="1000" dirty="0">
                          <a:effectLst/>
                        </a:rPr>
                        <a:t>Given at the beginning of the unit.</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Frame the essential questions.</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Includes the ability for students to transfer knowledge.</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Provides regular feedback to the student.</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Adapted to most all areas of learning styles.</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Includes at least two testing components (ex.: constructed response, multiple choices, performance, fills in the blank).</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The assessment is mostly authentic and students are engaged.</a:t>
                      </a:r>
                      <a:endParaRPr lang="en-GB" sz="1000" dirty="0">
                        <a:effectLst/>
                        <a:latin typeface="Calibri"/>
                        <a:ea typeface="Calibri"/>
                        <a:cs typeface="Times New Roman"/>
                      </a:endParaRPr>
                    </a:p>
                  </a:txBody>
                  <a:tcPr marL="51761" marR="51761" marT="0" marB="0"/>
                </a:tc>
                <a:tc>
                  <a:txBody>
                    <a:bodyPr/>
                    <a:lstStyle/>
                    <a:p>
                      <a:pPr>
                        <a:lnSpc>
                          <a:spcPct val="115000"/>
                        </a:lnSpc>
                        <a:spcAft>
                          <a:spcPts val="0"/>
                        </a:spcAft>
                      </a:pPr>
                      <a:r>
                        <a:rPr lang="en-US" sz="1000" dirty="0">
                          <a:effectLst/>
                        </a:rPr>
                        <a:t>Not given at the beginning of the unit.</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Not focused on the essential questions.</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Lack of regular feedback.</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Focuses mainly on one learning style.</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Only one testing component is incorporated into assessment.</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 </a:t>
                      </a:r>
                      <a:endParaRPr lang="en-GB" sz="1000" dirty="0">
                        <a:effectLst/>
                      </a:endParaRPr>
                    </a:p>
                    <a:p>
                      <a:pPr>
                        <a:lnSpc>
                          <a:spcPct val="115000"/>
                        </a:lnSpc>
                        <a:spcAft>
                          <a:spcPts val="0"/>
                        </a:spcAft>
                      </a:pPr>
                      <a:r>
                        <a:rPr lang="en-US" sz="1000" dirty="0">
                          <a:effectLst/>
                        </a:rPr>
                        <a:t>The assessment is not authentic and has no relevance to a real-world situation.  Assessment pieces do not provide engaging activities for students.</a:t>
                      </a:r>
                      <a:endParaRPr lang="en-GB" sz="1000" dirty="0">
                        <a:effectLst/>
                        <a:latin typeface="Calibri"/>
                        <a:ea typeface="Calibri"/>
                        <a:cs typeface="Times New Roman"/>
                      </a:endParaRPr>
                    </a:p>
                  </a:txBody>
                  <a:tcPr marL="51761" marR="51761" marT="0" marB="0"/>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pPr algn="ctr" fontAlgn="auto">
              <a:spcAft>
                <a:spcPts val="0"/>
              </a:spcAft>
              <a:defRPr/>
            </a:pPr>
            <a:r>
              <a:rPr lang="en-US" sz="2000" b="1" cap="small" dirty="0">
                <a:cs typeface="Arial" pitchFamily="34" charset="0"/>
              </a:rPr>
              <a:t>Assessment Photo Album Rubric for Course Project Evaluative Criteria</a:t>
            </a:r>
            <a:br>
              <a:rPr lang="en-US" sz="2000" b="1" cap="small" dirty="0">
                <a:cs typeface="Arial" pitchFamily="34" charset="0"/>
              </a:rPr>
            </a:br>
            <a:r>
              <a:rPr lang="en-US" sz="2000" b="1" cap="small" dirty="0">
                <a:cs typeface="Arial" pitchFamily="34" charset="0"/>
              </a:rPr>
              <a:t>continued</a:t>
            </a:r>
            <a:endParaRPr lang="en-GB" sz="2000" dirty="0">
              <a:cs typeface="Arial" pitchFamily="34" charset="0"/>
            </a:endParaRPr>
          </a:p>
        </p:txBody>
      </p:sp>
      <p:graphicFrame>
        <p:nvGraphicFramePr>
          <p:cNvPr id="4" name="Content Placeholder 3"/>
          <p:cNvGraphicFramePr>
            <a:graphicFrameLocks noGrp="1"/>
          </p:cNvGraphicFramePr>
          <p:nvPr>
            <p:ph idx="1"/>
          </p:nvPr>
        </p:nvGraphicFramePr>
        <p:xfrm>
          <a:off x="0" y="1341438"/>
          <a:ext cx="9144000" cy="5565775"/>
        </p:xfrm>
        <a:graphic>
          <a:graphicData uri="http://schemas.openxmlformats.org/drawingml/2006/table">
            <a:tbl>
              <a:tblPr firstRow="1" firstCol="1" bandRow="1">
                <a:tableStyleId>{5C22544A-7EE6-4342-B048-85BDC9FD1C3A}</a:tableStyleId>
              </a:tblPr>
              <a:tblGrid>
                <a:gridCol w="1675140"/>
                <a:gridCol w="2178942"/>
                <a:gridCol w="2959835"/>
                <a:gridCol w="2330083"/>
              </a:tblGrid>
              <a:tr h="519177">
                <a:tc>
                  <a:txBody>
                    <a:bodyPr/>
                    <a:lstStyle/>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ea typeface="Calibri"/>
                        <a:cs typeface="Arial" pitchFamily="34" charset="0"/>
                      </a:endParaRPr>
                    </a:p>
                  </a:txBody>
                  <a:tcPr marL="68580" marR="68580" marT="0" marB="0"/>
                </a:tc>
                <a:tc>
                  <a:txBody>
                    <a:bodyPr/>
                    <a:lstStyle/>
                    <a:p>
                      <a:pPr algn="ctr">
                        <a:lnSpc>
                          <a:spcPct val="115000"/>
                        </a:lnSpc>
                        <a:spcAft>
                          <a:spcPts val="0"/>
                        </a:spcAft>
                      </a:pPr>
                      <a:r>
                        <a:rPr lang="en-US" sz="1200">
                          <a:effectLst/>
                          <a:latin typeface="Arial" pitchFamily="34" charset="0"/>
                          <a:cs typeface="Arial" pitchFamily="34" charset="0"/>
                        </a:rPr>
                        <a:t>Exceeds Expectations</a:t>
                      </a:r>
                      <a:endParaRPr lang="en-GB" sz="1200">
                        <a:effectLst/>
                        <a:latin typeface="Arial" pitchFamily="34" charset="0"/>
                        <a:cs typeface="Arial" pitchFamily="34" charset="0"/>
                      </a:endParaRPr>
                    </a:p>
                    <a:p>
                      <a:pPr algn="ctr">
                        <a:lnSpc>
                          <a:spcPct val="115000"/>
                        </a:lnSpc>
                        <a:spcAft>
                          <a:spcPts val="0"/>
                        </a:spcAft>
                      </a:pPr>
                      <a:r>
                        <a:rPr lang="en-US" sz="1200">
                          <a:effectLst/>
                          <a:latin typeface="Arial" pitchFamily="34" charset="0"/>
                          <a:cs typeface="Arial" pitchFamily="34" charset="0"/>
                        </a:rPr>
                        <a:t>(3 points)</a:t>
                      </a:r>
                      <a:endParaRPr lang="en-GB" sz="1200">
                        <a:effectLst/>
                        <a:latin typeface="Arial" pitchFamily="34" charset="0"/>
                        <a:ea typeface="Calibri"/>
                        <a:cs typeface="Arial" pitchFamily="34" charset="0"/>
                      </a:endParaRPr>
                    </a:p>
                  </a:txBody>
                  <a:tcPr marL="68580" marR="68580" marT="0" marB="0"/>
                </a:tc>
                <a:tc>
                  <a:txBody>
                    <a:bodyPr/>
                    <a:lstStyle/>
                    <a:p>
                      <a:pPr algn="ctr">
                        <a:lnSpc>
                          <a:spcPct val="115000"/>
                        </a:lnSpc>
                        <a:spcAft>
                          <a:spcPts val="0"/>
                        </a:spcAft>
                      </a:pPr>
                      <a:r>
                        <a:rPr lang="en-US" sz="1200">
                          <a:effectLst/>
                          <a:latin typeface="Arial" pitchFamily="34" charset="0"/>
                          <a:cs typeface="Arial" pitchFamily="34" charset="0"/>
                        </a:rPr>
                        <a:t>Meets Expectations</a:t>
                      </a:r>
                      <a:endParaRPr lang="en-GB" sz="1200">
                        <a:effectLst/>
                        <a:latin typeface="Arial" pitchFamily="34" charset="0"/>
                        <a:cs typeface="Arial" pitchFamily="34" charset="0"/>
                      </a:endParaRPr>
                    </a:p>
                    <a:p>
                      <a:pPr algn="ctr">
                        <a:lnSpc>
                          <a:spcPct val="115000"/>
                        </a:lnSpc>
                        <a:spcAft>
                          <a:spcPts val="0"/>
                        </a:spcAft>
                      </a:pPr>
                      <a:r>
                        <a:rPr lang="en-US" sz="1200">
                          <a:effectLst/>
                          <a:latin typeface="Arial" pitchFamily="34" charset="0"/>
                          <a:cs typeface="Arial" pitchFamily="34" charset="0"/>
                        </a:rPr>
                        <a:t>(2 points)</a:t>
                      </a:r>
                      <a:endParaRPr lang="en-GB" sz="1200">
                        <a:effectLst/>
                        <a:latin typeface="Arial" pitchFamily="34" charset="0"/>
                        <a:ea typeface="Calibri"/>
                        <a:cs typeface="Arial" pitchFamily="34" charset="0"/>
                      </a:endParaRPr>
                    </a:p>
                  </a:txBody>
                  <a:tcPr marL="68580" marR="68580" marT="0" marB="0"/>
                </a:tc>
                <a:tc>
                  <a:txBody>
                    <a:bodyPr/>
                    <a:lstStyle/>
                    <a:p>
                      <a:pPr algn="ctr">
                        <a:lnSpc>
                          <a:spcPct val="115000"/>
                        </a:lnSpc>
                        <a:spcAft>
                          <a:spcPts val="0"/>
                        </a:spcAft>
                      </a:pPr>
                      <a:r>
                        <a:rPr lang="en-US" sz="1200">
                          <a:effectLst/>
                          <a:latin typeface="Arial" pitchFamily="34" charset="0"/>
                          <a:cs typeface="Arial" pitchFamily="34" charset="0"/>
                        </a:rPr>
                        <a:t>Needs More Time</a:t>
                      </a:r>
                      <a:endParaRPr lang="en-GB" sz="1200">
                        <a:effectLst/>
                        <a:latin typeface="Arial" pitchFamily="34" charset="0"/>
                        <a:cs typeface="Arial" pitchFamily="34" charset="0"/>
                      </a:endParaRPr>
                    </a:p>
                    <a:p>
                      <a:pPr algn="ctr">
                        <a:lnSpc>
                          <a:spcPct val="115000"/>
                        </a:lnSpc>
                        <a:spcAft>
                          <a:spcPts val="0"/>
                        </a:spcAft>
                      </a:pPr>
                      <a:r>
                        <a:rPr lang="en-US" sz="1200">
                          <a:effectLst/>
                          <a:latin typeface="Arial" pitchFamily="34" charset="0"/>
                          <a:cs typeface="Arial" pitchFamily="34" charset="0"/>
                        </a:rPr>
                        <a:t>(1 point)</a:t>
                      </a:r>
                      <a:endParaRPr lang="en-GB" sz="1200">
                        <a:effectLst/>
                        <a:latin typeface="Arial" pitchFamily="34" charset="0"/>
                        <a:ea typeface="Calibri"/>
                        <a:cs typeface="Arial" pitchFamily="34" charset="0"/>
                      </a:endParaRPr>
                    </a:p>
                  </a:txBody>
                  <a:tcPr marL="68580" marR="68580" marT="0" marB="0"/>
                </a:tc>
              </a:tr>
              <a:tr h="5046598">
                <a:tc>
                  <a:txBody>
                    <a:bodyPr/>
                    <a:lstStyle/>
                    <a:p>
                      <a:pPr>
                        <a:lnSpc>
                          <a:spcPct val="115000"/>
                        </a:lnSpc>
                        <a:spcAft>
                          <a:spcPts val="0"/>
                        </a:spcAft>
                      </a:pPr>
                      <a:r>
                        <a:rPr lang="en-US" sz="1200" dirty="0">
                          <a:effectLst/>
                          <a:latin typeface="Arial" pitchFamily="34" charset="0"/>
                          <a:cs typeface="Arial" pitchFamily="34" charset="0"/>
                        </a:rPr>
                        <a:t>Rubric for performance assessment</a:t>
                      </a:r>
                      <a:endParaRPr lang="en-GB" sz="1200" dirty="0">
                        <a:effectLst/>
                        <a:latin typeface="Arial" pitchFamily="34" charset="0"/>
                        <a:ea typeface="Calibri"/>
                        <a:cs typeface="Arial" pitchFamily="34" charset="0"/>
                      </a:endParaRPr>
                    </a:p>
                  </a:txBody>
                  <a:tcPr marL="68580" marR="68580" marT="0" marB="0"/>
                </a:tc>
                <a:tc>
                  <a:txBody>
                    <a:bodyPr/>
                    <a:lstStyle/>
                    <a:p>
                      <a:pPr>
                        <a:lnSpc>
                          <a:spcPct val="115000"/>
                        </a:lnSpc>
                        <a:spcAft>
                          <a:spcPts val="0"/>
                        </a:spcAft>
                      </a:pPr>
                      <a:r>
                        <a:rPr lang="en-US" sz="1200" dirty="0">
                          <a:effectLst/>
                          <a:latin typeface="Arial" pitchFamily="34" charset="0"/>
                          <a:cs typeface="Arial" pitchFamily="34" charset="0"/>
                        </a:rPr>
                        <a:t>Provides clear and focused goals that are well explained.</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Written in kid language.</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Students take part in co-writing the rubric.</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Students are given an opportunity to self-evaluate, and adjust.</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Provide students feedback comments that include action steps to improve the assessment.</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Multiple models of students work at varying ability levels (excellence and poor) are provided and discussed with students.</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ea typeface="Calibri"/>
                        <a:cs typeface="Arial" pitchFamily="34" charset="0"/>
                      </a:endParaRPr>
                    </a:p>
                  </a:txBody>
                  <a:tcPr marL="68580" marR="68580" marT="0" marB="0"/>
                </a:tc>
                <a:tc>
                  <a:txBody>
                    <a:bodyPr/>
                    <a:lstStyle/>
                    <a:p>
                      <a:pPr>
                        <a:lnSpc>
                          <a:spcPct val="115000"/>
                        </a:lnSpc>
                        <a:spcAft>
                          <a:spcPts val="0"/>
                        </a:spcAft>
                      </a:pPr>
                      <a:r>
                        <a:rPr lang="en-US" sz="1200" dirty="0">
                          <a:effectLst/>
                          <a:latin typeface="Arial" pitchFamily="34" charset="0"/>
                          <a:cs typeface="Arial" pitchFamily="34" charset="0"/>
                        </a:rPr>
                        <a:t>Specifically aligned with learning goals.</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Understandable to students.</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Students are informed for what is expected.</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Students are given an opportunity for self-adjustment.</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Feedback comments are incorporated.</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Models of student work are provided and discussed with students.</a:t>
                      </a:r>
                      <a:endParaRPr lang="en-GB" sz="1200" dirty="0">
                        <a:effectLst/>
                        <a:latin typeface="Arial" pitchFamily="34" charset="0"/>
                        <a:ea typeface="Calibri"/>
                        <a:cs typeface="Arial" pitchFamily="34" charset="0"/>
                      </a:endParaRPr>
                    </a:p>
                  </a:txBody>
                  <a:tcPr marL="68580" marR="68580" marT="0" marB="0"/>
                </a:tc>
                <a:tc>
                  <a:txBody>
                    <a:bodyPr/>
                    <a:lstStyle/>
                    <a:p>
                      <a:pPr>
                        <a:lnSpc>
                          <a:spcPct val="115000"/>
                        </a:lnSpc>
                        <a:spcAft>
                          <a:spcPts val="0"/>
                        </a:spcAft>
                      </a:pPr>
                      <a:r>
                        <a:rPr lang="en-US" sz="1200" dirty="0">
                          <a:effectLst/>
                          <a:latin typeface="Arial" pitchFamily="34" charset="0"/>
                          <a:cs typeface="Arial" pitchFamily="34" charset="0"/>
                        </a:rPr>
                        <a:t>Vague relation to learning goals and enduring understandings.</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Written in adult language.</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Uninformed receiver.</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Lacks the opportunity for students to gain insight from feedback and adjust.</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Feedback is not incorporated.</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 </a:t>
                      </a:r>
                      <a:endParaRPr lang="en-GB" sz="1200" dirty="0">
                        <a:effectLst/>
                        <a:latin typeface="Arial" pitchFamily="34" charset="0"/>
                        <a:cs typeface="Arial" pitchFamily="34" charset="0"/>
                      </a:endParaRPr>
                    </a:p>
                    <a:p>
                      <a:pPr>
                        <a:lnSpc>
                          <a:spcPct val="115000"/>
                        </a:lnSpc>
                        <a:spcAft>
                          <a:spcPts val="0"/>
                        </a:spcAft>
                      </a:pPr>
                      <a:r>
                        <a:rPr lang="en-US" sz="1200" dirty="0">
                          <a:effectLst/>
                          <a:latin typeface="Arial" pitchFamily="34" charset="0"/>
                          <a:cs typeface="Arial" pitchFamily="34" charset="0"/>
                        </a:rPr>
                        <a:t>No models of student work are provided.</a:t>
                      </a:r>
                      <a:endParaRPr lang="en-GB" sz="1200" dirty="0">
                        <a:effectLst/>
                        <a:latin typeface="Arial" pitchFamily="34" charset="0"/>
                        <a:ea typeface="Calibri"/>
                        <a:cs typeface="Arial" pitchFamily="34" charset="0"/>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pPr fontAlgn="auto">
              <a:spcAft>
                <a:spcPts val="0"/>
              </a:spcAft>
              <a:defRPr/>
            </a:pPr>
            <a:r>
              <a:rPr lang="en-GB" dirty="0" smtClean="0"/>
              <a:t>Teacher Revisions and Reflection</a:t>
            </a:r>
            <a:endParaRPr lang="en-GB" dirty="0"/>
          </a:p>
        </p:txBody>
      </p:sp>
      <p:sp>
        <p:nvSpPr>
          <p:cNvPr id="22531" name="Content Placeholder 2"/>
          <p:cNvSpPr>
            <a:spLocks noGrp="1"/>
          </p:cNvSpPr>
          <p:nvPr>
            <p:ph idx="1"/>
          </p:nvPr>
        </p:nvSpPr>
        <p:spPr>
          <a:xfrm>
            <a:off x="0" y="1447800"/>
            <a:ext cx="9144000" cy="5294313"/>
          </a:xfrm>
        </p:spPr>
        <p:txBody>
          <a:bodyPr/>
          <a:lstStyle/>
          <a:p>
            <a:pPr marL="80963" indent="0">
              <a:buFont typeface="Arial" charset="0"/>
              <a:buNone/>
            </a:pPr>
            <a:endParaRPr lang="en-GB" sz="1200" smtClean="0">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6013" y="260350"/>
            <a:ext cx="7497762" cy="1143000"/>
          </a:xfrm>
        </p:spPr>
        <p:txBody>
          <a:bodyPr>
            <a:normAutofit fontScale="90000"/>
          </a:bodyPr>
          <a:lstStyle/>
          <a:p>
            <a:pPr algn="ctr" fontAlgn="auto">
              <a:spcAft>
                <a:spcPts val="0"/>
              </a:spcAft>
              <a:defRPr/>
            </a:pPr>
            <a:r>
              <a:rPr lang="en-GB" dirty="0" smtClean="0"/>
              <a:t>Body Movement Pattern Overview</a:t>
            </a:r>
            <a:endParaRPr lang="en-GB" dirty="0"/>
          </a:p>
        </p:txBody>
      </p:sp>
      <p:sp>
        <p:nvSpPr>
          <p:cNvPr id="7171" name="Content Placeholder 2"/>
          <p:cNvSpPr>
            <a:spLocks noGrp="1"/>
          </p:cNvSpPr>
          <p:nvPr>
            <p:ph idx="1"/>
          </p:nvPr>
        </p:nvSpPr>
        <p:spPr>
          <a:xfrm>
            <a:off x="107950" y="1600200"/>
            <a:ext cx="8928100" cy="4525963"/>
          </a:xfrm>
        </p:spPr>
        <p:txBody>
          <a:bodyPr/>
          <a:lstStyle/>
          <a:p>
            <a:pPr marL="338138" lvl="1" indent="0" algn="r">
              <a:buFont typeface="Arial" charset="0"/>
              <a:buNone/>
            </a:pPr>
            <a:r>
              <a:rPr lang="en-GB" smtClean="0"/>
              <a:t>The unit is connecting physical education and music.</a:t>
            </a:r>
          </a:p>
          <a:p>
            <a:pPr marL="36513" indent="0">
              <a:buFont typeface="Arial" charset="0"/>
              <a:buNone/>
            </a:pPr>
            <a:endParaRPr lang="en-GB" sz="2800" smtClean="0"/>
          </a:p>
          <a:p>
            <a:pPr marL="36513" indent="0">
              <a:buFont typeface="Arial" charset="0"/>
              <a:buNone/>
            </a:pPr>
            <a:r>
              <a:rPr lang="en-GB" sz="2800" smtClean="0"/>
              <a:t>The ultimate goal of the unit of dance in physical education is for you to develop the habit of varying the way you perform skills by using simple tactics and movement phrases and explore how to choose and apply skills and actions in sequence and in combination when performing body movement. It is to guide you throughout the study of the unit but if you have any question you can ask me</a:t>
            </a:r>
          </a:p>
          <a:p>
            <a:pPr marL="36513" indent="0">
              <a:buFont typeface="Arial" charset="0"/>
              <a:buNone/>
            </a:pPr>
            <a:endParaRPr lang="en-GB" sz="2800" smtClean="0"/>
          </a:p>
          <a:p>
            <a:pPr marL="36513" indent="0">
              <a:buFont typeface="Arial" charset="0"/>
              <a:buNone/>
            </a:pPr>
            <a:endParaRPr lang="en-GB" smtClean="0"/>
          </a:p>
          <a:p>
            <a:pPr marL="338138" lvl="1" indent="0">
              <a:buFont typeface="Arial" charset="0"/>
              <a:buNone/>
            </a:pPr>
            <a:endParaRPr lang="en-GB" smtClean="0"/>
          </a:p>
          <a:p>
            <a:pPr marL="36513" indent="0">
              <a:buFont typeface="Arial" charset="0"/>
              <a:buNone/>
            </a:pPr>
            <a:endParaRPr lang="en-GB"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fontAlgn="auto">
              <a:spcAft>
                <a:spcPts val="0"/>
              </a:spcAft>
              <a:defRPr/>
            </a:pPr>
            <a:r>
              <a:rPr lang="en-GB" dirty="0" smtClean="0"/>
              <a:t>Body Movement Pattern Overview</a:t>
            </a:r>
            <a:br>
              <a:rPr lang="en-GB" dirty="0" smtClean="0"/>
            </a:br>
            <a:r>
              <a:rPr lang="en-GB" dirty="0" smtClean="0"/>
              <a:t>continued</a:t>
            </a:r>
            <a:endParaRPr lang="en-GB" dirty="0"/>
          </a:p>
        </p:txBody>
      </p:sp>
      <p:sp>
        <p:nvSpPr>
          <p:cNvPr id="3" name="Content Placeholder 2"/>
          <p:cNvSpPr>
            <a:spLocks noGrp="1"/>
          </p:cNvSpPr>
          <p:nvPr>
            <p:ph idx="1"/>
          </p:nvPr>
        </p:nvSpPr>
        <p:spPr>
          <a:xfrm>
            <a:off x="323850" y="1447800"/>
            <a:ext cx="8610600" cy="5410200"/>
          </a:xfrm>
        </p:spPr>
        <p:txBody>
          <a:bodyPr rtlCol="0">
            <a:normAutofit/>
          </a:bodyPr>
          <a:lstStyle/>
          <a:p>
            <a:pPr marL="82296" indent="0" fontAlgn="auto">
              <a:spcAft>
                <a:spcPts val="0"/>
              </a:spcAft>
              <a:buFont typeface="Arial" pitchFamily="34" charset="0"/>
              <a:buNone/>
              <a:defRPr/>
            </a:pPr>
            <a:r>
              <a:rPr lang="en-GB" b="1" dirty="0" smtClean="0">
                <a:cs typeface="Arial" pitchFamily="34" charset="0"/>
              </a:rPr>
              <a:t>Students will understand that</a:t>
            </a:r>
            <a:r>
              <a:rPr lang="en-GB" dirty="0" smtClean="0">
                <a:cs typeface="Arial" pitchFamily="34" charset="0"/>
              </a:rPr>
              <a:t>:</a:t>
            </a:r>
          </a:p>
          <a:p>
            <a:pPr lvl="1" indent="-182880" fontAlgn="auto">
              <a:spcAft>
                <a:spcPts val="0"/>
              </a:spcAft>
              <a:buFont typeface="Wingdings" pitchFamily="2" charset="2"/>
              <a:buChar char="q"/>
              <a:defRPr/>
            </a:pPr>
            <a:r>
              <a:rPr lang="en-GB" sz="2400" dirty="0">
                <a:cs typeface="Arial" pitchFamily="34" charset="0"/>
              </a:rPr>
              <a:t>In dance there are four elements; Body, Energy, Space and Time. </a:t>
            </a:r>
            <a:endParaRPr lang="en-GB" sz="2400" dirty="0" smtClean="0">
              <a:cs typeface="Arial" pitchFamily="34" charset="0"/>
            </a:endParaRPr>
          </a:p>
          <a:p>
            <a:pPr lvl="1" indent="-182880" fontAlgn="auto">
              <a:spcAft>
                <a:spcPts val="0"/>
              </a:spcAft>
              <a:buFont typeface="Wingdings" pitchFamily="2" charset="2"/>
              <a:buChar char="q"/>
              <a:defRPr/>
            </a:pPr>
            <a:r>
              <a:rPr lang="en-GB" sz="2400" dirty="0" smtClean="0">
                <a:cs typeface="Arial" pitchFamily="34" charset="0"/>
              </a:rPr>
              <a:t>In dance movement have to be controlled and coordinated from one part to the other.</a:t>
            </a:r>
          </a:p>
          <a:p>
            <a:pPr marL="813816" lvl="1" indent="-457200" fontAlgn="auto">
              <a:spcAft>
                <a:spcPts val="0"/>
              </a:spcAft>
              <a:buFont typeface="Wingdings" pitchFamily="2" charset="2"/>
              <a:buChar char="q"/>
              <a:defRPr/>
            </a:pPr>
            <a:r>
              <a:rPr lang="en-GB" sz="2400" dirty="0" smtClean="0">
                <a:cs typeface="Arial" pitchFamily="34" charset="0"/>
              </a:rPr>
              <a:t>beat in the music can make body movement pattern steady and smooth.</a:t>
            </a:r>
          </a:p>
          <a:p>
            <a:pPr marL="82296" indent="0" fontAlgn="auto">
              <a:spcAft>
                <a:spcPts val="0"/>
              </a:spcAft>
              <a:buFont typeface="Arial" pitchFamily="34" charset="0"/>
              <a:buNone/>
              <a:defRPr/>
            </a:pPr>
            <a:r>
              <a:rPr lang="en-GB" b="1" dirty="0" smtClean="0">
                <a:cs typeface="Arial" pitchFamily="34" charset="0"/>
              </a:rPr>
              <a:t>Students will be able to</a:t>
            </a:r>
            <a:r>
              <a:rPr lang="en-GB" dirty="0" smtClean="0">
                <a:cs typeface="Arial" pitchFamily="34" charset="0"/>
              </a:rPr>
              <a:t>:</a:t>
            </a:r>
          </a:p>
          <a:p>
            <a:pPr lvl="1" indent="-182880" fontAlgn="auto">
              <a:spcAft>
                <a:spcPts val="0"/>
              </a:spcAft>
              <a:buFont typeface="Wingdings" pitchFamily="2" charset="2"/>
              <a:buChar char="q"/>
              <a:defRPr/>
            </a:pPr>
            <a:r>
              <a:rPr lang="en-US" sz="2400" dirty="0">
                <a:cs typeface="Arial" pitchFamily="34" charset="0"/>
              </a:rPr>
              <a:t>Demonstrate using the elements of dance to convey meaning in groups with rhythmic movement.</a:t>
            </a:r>
            <a:endParaRPr lang="en-GB" sz="2400" dirty="0">
              <a:cs typeface="Arial" pitchFamily="34" charset="0"/>
            </a:endParaRPr>
          </a:p>
          <a:p>
            <a:pPr lvl="1" indent="-182880" fontAlgn="auto">
              <a:spcAft>
                <a:spcPts val="0"/>
              </a:spcAft>
              <a:buFont typeface="Wingdings" pitchFamily="2" charset="2"/>
              <a:buChar char="q"/>
              <a:defRPr/>
            </a:pPr>
            <a:r>
              <a:rPr lang="en-US" sz="2400" dirty="0">
                <a:cs typeface="Arial" pitchFamily="34" charset="0"/>
              </a:rPr>
              <a:t>Create their own performance using the elements of dance to exercise in their daily life</a:t>
            </a:r>
            <a:endParaRPr lang="en-GB" sz="2400" dirty="0">
              <a:cs typeface="Arial" pitchFamily="34" charset="0"/>
            </a:endParaRPr>
          </a:p>
          <a:p>
            <a:pPr marL="356616" lvl="1" indent="0" fontAlgn="auto">
              <a:spcAft>
                <a:spcPts val="0"/>
              </a:spcAft>
              <a:buFont typeface="Arial" pitchFamily="34" charset="0"/>
              <a:buNone/>
              <a:defRPr/>
            </a:pPr>
            <a:endParaRPr lang="en-GB" dirty="0"/>
          </a:p>
          <a:p>
            <a:pPr marL="82296" indent="0" fontAlgn="auto">
              <a:spcAft>
                <a:spcPts val="0"/>
              </a:spcAft>
              <a:buFont typeface="Arial" pitchFamily="34" charset="0"/>
              <a:buNone/>
              <a:defRPr/>
            </a:pP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113" y="260350"/>
            <a:ext cx="7497762" cy="1143000"/>
          </a:xfrm>
        </p:spPr>
        <p:txBody>
          <a:bodyPr/>
          <a:lstStyle/>
          <a:p>
            <a:pPr algn="ctr" fontAlgn="auto">
              <a:spcAft>
                <a:spcPts val="0"/>
              </a:spcAft>
              <a:defRPr/>
            </a:pPr>
            <a:r>
              <a:rPr lang="en-GB" dirty="0" smtClean="0"/>
              <a:t>Unit Learning Goals</a:t>
            </a:r>
            <a:endParaRPr lang="en-GB" dirty="0"/>
          </a:p>
        </p:txBody>
      </p:sp>
      <p:sp>
        <p:nvSpPr>
          <p:cNvPr id="3" name="Content Placeholder 2"/>
          <p:cNvSpPr>
            <a:spLocks noGrp="1"/>
          </p:cNvSpPr>
          <p:nvPr>
            <p:ph idx="1"/>
          </p:nvPr>
        </p:nvSpPr>
        <p:spPr>
          <a:xfrm>
            <a:off x="0" y="1447800"/>
            <a:ext cx="9144000" cy="5653088"/>
          </a:xfrm>
        </p:spPr>
        <p:txBody>
          <a:bodyPr rtlCol="0">
            <a:noAutofit/>
          </a:bodyPr>
          <a:lstStyle/>
          <a:p>
            <a:pPr marL="82296" indent="0" fontAlgn="ctr">
              <a:spcAft>
                <a:spcPts val="0"/>
              </a:spcAft>
              <a:buFont typeface="Arial" pitchFamily="34" charset="0"/>
              <a:buNone/>
              <a:defRPr/>
            </a:pPr>
            <a:r>
              <a:rPr lang="en-GB" dirty="0">
                <a:cs typeface="Arial" pitchFamily="34" charset="0"/>
              </a:rPr>
              <a:t>Physical Education National Curriculum Standards:</a:t>
            </a:r>
          </a:p>
          <a:p>
            <a:pPr marL="596646" indent="-514350" fontAlgn="ctr">
              <a:spcAft>
                <a:spcPts val="0"/>
              </a:spcAft>
              <a:buFont typeface="+mj-lt"/>
              <a:buAutoNum type="alphaLcPeriod"/>
              <a:defRPr/>
            </a:pPr>
            <a:r>
              <a:rPr lang="en-GB" dirty="0">
                <a:cs typeface="Arial" pitchFamily="34" charset="0"/>
              </a:rPr>
              <a:t>use movement imaginatively, responding to stimuli, including music, and performing basic skills [for example, travelling, being still, making a shape, jumping, turning and gesturing]</a:t>
            </a:r>
          </a:p>
          <a:p>
            <a:pPr marL="596646" indent="-514350" fontAlgn="ctr">
              <a:spcAft>
                <a:spcPts val="0"/>
              </a:spcAft>
              <a:buFont typeface="+mj-lt"/>
              <a:buAutoNum type="alphaLcPeriod"/>
              <a:defRPr/>
            </a:pPr>
            <a:r>
              <a:rPr lang="en-GB" dirty="0">
                <a:cs typeface="Arial" pitchFamily="34" charset="0"/>
              </a:rPr>
              <a:t>change the rhythm, speed, level and direction of their movements</a:t>
            </a:r>
          </a:p>
          <a:p>
            <a:pPr marL="596646" indent="-514350" fontAlgn="ctr">
              <a:spcAft>
                <a:spcPts val="0"/>
              </a:spcAft>
              <a:buFont typeface="+mj-lt"/>
              <a:buAutoNum type="alphaLcPeriod"/>
              <a:defRPr/>
            </a:pPr>
            <a:r>
              <a:rPr lang="en-GB" dirty="0">
                <a:cs typeface="Arial" pitchFamily="34" charset="0"/>
              </a:rPr>
              <a:t>create and perform dances using simple movement patterns, including those from different times and cultures</a:t>
            </a:r>
          </a:p>
          <a:p>
            <a:pPr marL="596646" indent="-514350" fontAlgn="ctr">
              <a:spcAft>
                <a:spcPts val="0"/>
              </a:spcAft>
              <a:buFont typeface="+mj-lt"/>
              <a:buAutoNum type="alphaLcPeriod"/>
              <a:defRPr/>
            </a:pPr>
            <a:r>
              <a:rPr lang="en-GB" dirty="0">
                <a:cs typeface="Arial" pitchFamily="34" charset="0"/>
              </a:rPr>
              <a:t>express and communicate ideas and feelings</a:t>
            </a:r>
          </a:p>
          <a:p>
            <a:pPr marL="82296" indent="0" fontAlgn="auto">
              <a:spcAft>
                <a:spcPts val="0"/>
              </a:spcAft>
              <a:buFont typeface="Arial" pitchFamily="34" charset="0"/>
              <a:buNone/>
              <a:defRPr/>
            </a:pPr>
            <a:r>
              <a:rPr lang="en-GB" dirty="0" smtClean="0">
                <a:cs typeface="Arial" pitchFamily="34" charset="0"/>
              </a:rPr>
              <a:t>Music Art National Curriculum </a:t>
            </a:r>
            <a:r>
              <a:rPr lang="en-GB" dirty="0">
                <a:cs typeface="Arial" pitchFamily="34" charset="0"/>
              </a:rPr>
              <a:t>Standards:</a:t>
            </a:r>
          </a:p>
          <a:p>
            <a:pPr marL="596646" indent="-514350" fontAlgn="auto">
              <a:spcAft>
                <a:spcPts val="0"/>
              </a:spcAft>
              <a:buFont typeface="+mj-lt"/>
              <a:buAutoNum type="alphaLcPeriod"/>
              <a:defRPr/>
            </a:pPr>
            <a:r>
              <a:rPr lang="en-GB" dirty="0">
                <a:cs typeface="Arial" pitchFamily="34" charset="0"/>
              </a:rPr>
              <a:t>responding to a range of musical and non-musical starting points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GB" dirty="0" smtClean="0"/>
              <a:t>Essential Questions</a:t>
            </a:r>
            <a:endParaRPr lang="en-GB" dirty="0"/>
          </a:p>
        </p:txBody>
      </p:sp>
      <p:sp>
        <p:nvSpPr>
          <p:cNvPr id="10243" name="Content Placeholder 2"/>
          <p:cNvSpPr>
            <a:spLocks noGrp="1"/>
          </p:cNvSpPr>
          <p:nvPr>
            <p:ph idx="1"/>
          </p:nvPr>
        </p:nvSpPr>
        <p:spPr>
          <a:xfrm>
            <a:off x="395288" y="1412875"/>
            <a:ext cx="8505825" cy="5329238"/>
          </a:xfrm>
        </p:spPr>
        <p:txBody>
          <a:bodyPr/>
          <a:lstStyle/>
          <a:p>
            <a:pPr marL="538163" indent="-457200">
              <a:buFont typeface="Arial" charset="0"/>
              <a:buAutoNum type="arabicPeriod"/>
            </a:pPr>
            <a:r>
              <a:rPr lang="en-GB" smtClean="0">
                <a:cs typeface="Arial" charset="0"/>
              </a:rPr>
              <a:t>What comes into your mind when you hear or think about dancing? How can you describe by demonstrating body movement to show that you are happy/ sad?</a:t>
            </a:r>
          </a:p>
          <a:p>
            <a:pPr marL="538163" indent="-457200">
              <a:buFont typeface="Arial" charset="0"/>
              <a:buAutoNum type="arabicPeriod"/>
            </a:pPr>
            <a:r>
              <a:rPr lang="en-GB" smtClean="0">
                <a:cs typeface="Arial" charset="0"/>
              </a:rPr>
              <a:t>When you are given the opportunity to create your own dance how will you do it so that you will be able to communicate your message to the audience by either gesturing, movement, with or without musical starting point? </a:t>
            </a:r>
          </a:p>
          <a:p>
            <a:pPr marL="538163" indent="-457200">
              <a:buFont typeface="Arial" charset="0"/>
              <a:buAutoNum type="arabicPeriod"/>
            </a:pPr>
            <a:r>
              <a:rPr lang="en-GB" smtClean="0">
                <a:cs typeface="Arial" charset="0"/>
              </a:rPr>
              <a:t>Can you imagine dancing in a group during the end of year multicultural dance? Explain four ideas you think can help the whole group to move with control and coordination.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t>Methods of Assessment</a:t>
            </a:r>
            <a:endParaRPr lang="en-GB" dirty="0"/>
          </a:p>
        </p:txBody>
      </p:sp>
      <p:sp>
        <p:nvSpPr>
          <p:cNvPr id="3" name="Content Placeholder 2"/>
          <p:cNvSpPr>
            <a:spLocks noGrp="1"/>
          </p:cNvSpPr>
          <p:nvPr>
            <p:ph idx="1"/>
          </p:nvPr>
        </p:nvSpPr>
        <p:spPr>
          <a:xfrm>
            <a:off x="107950" y="1447800"/>
            <a:ext cx="8928100" cy="5294313"/>
          </a:xfrm>
        </p:spPr>
        <p:txBody>
          <a:bodyPr rtlCol="0">
            <a:normAutofit/>
          </a:bodyPr>
          <a:lstStyle/>
          <a:p>
            <a:pPr marL="182880" indent="-182880" fontAlgn="auto">
              <a:spcAft>
                <a:spcPts val="0"/>
              </a:spcAft>
              <a:buFont typeface="Wingdings" pitchFamily="2" charset="2"/>
              <a:buChar char="q"/>
              <a:defRPr/>
            </a:pPr>
            <a:r>
              <a:rPr lang="en-GB" dirty="0">
                <a:cs typeface="Arial" pitchFamily="34" charset="0"/>
              </a:rPr>
              <a:t> </a:t>
            </a:r>
            <a:r>
              <a:rPr lang="en-GB" dirty="0" smtClean="0">
                <a:cs typeface="Arial" pitchFamily="34" charset="0"/>
              </a:rPr>
              <a:t>   Diagnostic Assessment</a:t>
            </a:r>
          </a:p>
          <a:p>
            <a:pPr lvl="1" indent="-182880" fontAlgn="auto">
              <a:spcAft>
                <a:spcPts val="0"/>
              </a:spcAft>
              <a:buFont typeface="Wingdings" pitchFamily="2" charset="2"/>
              <a:buChar char="§"/>
              <a:defRPr/>
            </a:pPr>
            <a:r>
              <a:rPr lang="en-GB" dirty="0" smtClean="0">
                <a:cs typeface="Arial" pitchFamily="34" charset="0"/>
              </a:rPr>
              <a:t>  Pre-test</a:t>
            </a:r>
          </a:p>
          <a:p>
            <a:pPr lvl="1" indent="-182880" fontAlgn="auto">
              <a:spcAft>
                <a:spcPts val="0"/>
              </a:spcAft>
              <a:buFont typeface="Wingdings" pitchFamily="2" charset="2"/>
              <a:buChar char="§"/>
              <a:defRPr/>
            </a:pPr>
            <a:r>
              <a:rPr lang="en-GB" dirty="0" smtClean="0">
                <a:cs typeface="Arial" pitchFamily="34" charset="0"/>
              </a:rPr>
              <a:t>  KWL</a:t>
            </a:r>
          </a:p>
          <a:p>
            <a:pPr marL="402336" lvl="1" indent="0" fontAlgn="auto">
              <a:spcAft>
                <a:spcPts val="0"/>
              </a:spcAft>
              <a:buFont typeface="Arial" pitchFamily="34" charset="0"/>
              <a:buNone/>
              <a:defRPr/>
            </a:pPr>
            <a:endParaRPr lang="en-GB" dirty="0" smtClean="0">
              <a:cs typeface="Arial" pitchFamily="34" charset="0"/>
            </a:endParaRPr>
          </a:p>
          <a:p>
            <a:pPr marL="470916" indent="-342900" fontAlgn="auto">
              <a:spcAft>
                <a:spcPts val="0"/>
              </a:spcAft>
              <a:buFont typeface="Wingdings" pitchFamily="2" charset="2"/>
              <a:buChar char="q"/>
              <a:defRPr/>
            </a:pPr>
            <a:r>
              <a:rPr lang="en-GB" dirty="0">
                <a:cs typeface="Arial" pitchFamily="34" charset="0"/>
              </a:rPr>
              <a:t>Formative Personal Goal Assessment</a:t>
            </a:r>
          </a:p>
          <a:p>
            <a:pPr marL="745236" lvl="1" indent="-342900" fontAlgn="auto">
              <a:spcAft>
                <a:spcPts val="0"/>
              </a:spcAft>
              <a:buFont typeface="Wingdings" pitchFamily="2" charset="2"/>
              <a:buChar char="§"/>
              <a:defRPr/>
            </a:pPr>
            <a:r>
              <a:rPr lang="en-GB" dirty="0">
                <a:cs typeface="Arial" pitchFamily="34" charset="0"/>
              </a:rPr>
              <a:t>Observation</a:t>
            </a:r>
          </a:p>
          <a:p>
            <a:pPr marL="745236" lvl="1" indent="-342900" fontAlgn="auto">
              <a:spcAft>
                <a:spcPts val="0"/>
              </a:spcAft>
              <a:buFont typeface="Wingdings" pitchFamily="2" charset="2"/>
              <a:buChar char="§"/>
              <a:defRPr/>
            </a:pPr>
            <a:r>
              <a:rPr lang="en-GB" dirty="0">
                <a:cs typeface="Arial" pitchFamily="34" charset="0"/>
              </a:rPr>
              <a:t>Discussion</a:t>
            </a:r>
          </a:p>
          <a:p>
            <a:pPr marL="745236" lvl="1" indent="-342900" fontAlgn="auto">
              <a:spcAft>
                <a:spcPts val="0"/>
              </a:spcAft>
              <a:buFont typeface="Wingdings" pitchFamily="2" charset="2"/>
              <a:buChar char="§"/>
              <a:defRPr/>
            </a:pPr>
            <a:r>
              <a:rPr lang="en-GB" dirty="0" smtClean="0">
                <a:cs typeface="Arial" pitchFamily="34" charset="0"/>
              </a:rPr>
              <a:t>Demonstration</a:t>
            </a:r>
          </a:p>
          <a:p>
            <a:pPr marL="402336" lvl="1" indent="0" fontAlgn="auto">
              <a:spcAft>
                <a:spcPts val="0"/>
              </a:spcAft>
              <a:buFont typeface="Arial" pitchFamily="34" charset="0"/>
              <a:buNone/>
              <a:defRPr/>
            </a:pPr>
            <a:endParaRPr lang="en-GB" dirty="0">
              <a:cs typeface="Arial" pitchFamily="34" charset="0"/>
            </a:endParaRPr>
          </a:p>
          <a:p>
            <a:pPr marL="470916" indent="-342900" fontAlgn="auto">
              <a:spcAft>
                <a:spcPts val="0"/>
              </a:spcAft>
              <a:buFont typeface="Wingdings" pitchFamily="2" charset="2"/>
              <a:buChar char="q"/>
              <a:defRPr/>
            </a:pPr>
            <a:r>
              <a:rPr lang="en-GB" dirty="0" smtClean="0">
                <a:cs typeface="Arial" pitchFamily="34" charset="0"/>
              </a:rPr>
              <a:t>   Performance Project</a:t>
            </a:r>
          </a:p>
          <a:p>
            <a:pPr marL="745236" lvl="1" indent="-342900" fontAlgn="auto">
              <a:spcAft>
                <a:spcPts val="0"/>
              </a:spcAft>
              <a:buFont typeface="Wingdings" pitchFamily="2" charset="2"/>
              <a:buChar char="§"/>
              <a:defRPr/>
            </a:pPr>
            <a:r>
              <a:rPr lang="en-GB" dirty="0" smtClean="0">
                <a:cs typeface="Arial" pitchFamily="34" charset="0"/>
              </a:rPr>
              <a:t>Individual/Group/Team dance</a:t>
            </a:r>
          </a:p>
          <a:p>
            <a:pPr marL="402336" lvl="1" indent="0" fontAlgn="auto">
              <a:spcAft>
                <a:spcPts val="0"/>
              </a:spcAft>
              <a:buFont typeface="Arial" pitchFamily="34" charset="0"/>
              <a:buNone/>
              <a:defRPr/>
            </a:pPr>
            <a:endParaRPr lang="en-GB" dirty="0" smtClean="0">
              <a:cs typeface="Arial" pitchFamily="34" charset="0"/>
            </a:endParaRPr>
          </a:p>
          <a:p>
            <a:pPr marL="470916" indent="-342900" fontAlgn="auto">
              <a:spcAft>
                <a:spcPts val="0"/>
              </a:spcAft>
              <a:buFont typeface="Wingdings" pitchFamily="2" charset="2"/>
              <a:buChar char="q"/>
              <a:defRPr/>
            </a:pPr>
            <a:r>
              <a:rPr lang="en-GB" dirty="0" smtClean="0">
                <a:cs typeface="Arial" pitchFamily="34" charset="0"/>
              </a:rPr>
              <a:t>Paper-and-Pencil Assessment</a:t>
            </a:r>
          </a:p>
          <a:p>
            <a:pPr marL="745236" lvl="1" indent="-342900" fontAlgn="auto">
              <a:spcAft>
                <a:spcPts val="0"/>
              </a:spcAft>
              <a:buFont typeface="Wingdings" pitchFamily="2" charset="2"/>
              <a:buChar char="§"/>
              <a:defRPr/>
            </a:pPr>
            <a:endParaRPr lang="en-GB" dirty="0" smtClean="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GB" dirty="0" smtClean="0"/>
              <a:t>Diagnostic Assessment</a:t>
            </a:r>
            <a:endParaRPr lang="en-GB" dirty="0"/>
          </a:p>
        </p:txBody>
      </p:sp>
      <p:sp>
        <p:nvSpPr>
          <p:cNvPr id="3" name="Content Placeholder 2"/>
          <p:cNvSpPr>
            <a:spLocks noGrp="1"/>
          </p:cNvSpPr>
          <p:nvPr>
            <p:ph idx="1"/>
          </p:nvPr>
        </p:nvSpPr>
        <p:spPr>
          <a:xfrm>
            <a:off x="107950" y="1447800"/>
            <a:ext cx="8826500" cy="5221288"/>
          </a:xfrm>
        </p:spPr>
        <p:txBody>
          <a:bodyPr rtlCol="0">
            <a:normAutofit/>
          </a:bodyPr>
          <a:lstStyle/>
          <a:p>
            <a:pPr marL="603504" lvl="2" indent="0" fontAlgn="auto">
              <a:spcAft>
                <a:spcPts val="0"/>
              </a:spcAft>
              <a:buFont typeface="Arial" pitchFamily="34" charset="0"/>
              <a:buNone/>
              <a:defRPr/>
            </a:pPr>
            <a:r>
              <a:rPr lang="en-GB" sz="1600" dirty="0" smtClean="0">
                <a:cs typeface="Arial" pitchFamily="34" charset="0"/>
              </a:rPr>
              <a:t>I want you to know that this assessment grades will not be recorded in your gradebook. If you are honest and give the right answer to the questions will help me to teach you will be good for you to learn in this unit </a:t>
            </a:r>
            <a:endParaRPr lang="en-GB" sz="2400" dirty="0">
              <a:cs typeface="Arial" pitchFamily="34" charset="0"/>
            </a:endParaRPr>
          </a:p>
          <a:p>
            <a:pPr marL="182880" indent="-182880" fontAlgn="auto">
              <a:spcAft>
                <a:spcPts val="0"/>
              </a:spcAft>
              <a:buFont typeface="Wingdings" pitchFamily="2" charset="2"/>
              <a:buChar char="Ø"/>
              <a:defRPr/>
            </a:pPr>
            <a:r>
              <a:rPr lang="en-GB" dirty="0" smtClean="0">
                <a:cs typeface="Arial" pitchFamily="34" charset="0"/>
              </a:rPr>
              <a:t>Pre-Test</a:t>
            </a:r>
          </a:p>
          <a:p>
            <a:pPr lvl="1" indent="-182880" fontAlgn="auto">
              <a:spcAft>
                <a:spcPts val="0"/>
              </a:spcAft>
              <a:buFont typeface="Arial" pitchFamily="34" charset="0"/>
              <a:buChar char="•"/>
              <a:defRPr/>
            </a:pPr>
            <a:r>
              <a:rPr lang="en-GB" sz="2400" dirty="0" smtClean="0">
                <a:cs typeface="Arial" pitchFamily="34" charset="0"/>
              </a:rPr>
              <a:t>This test is designed in the form of “Yes/No” to see and know students feeling about the unit</a:t>
            </a:r>
          </a:p>
          <a:p>
            <a:pPr marL="182880" indent="-182880" fontAlgn="auto">
              <a:spcAft>
                <a:spcPts val="0"/>
              </a:spcAft>
              <a:buFont typeface="Wingdings" pitchFamily="2" charset="2"/>
              <a:buChar char="Ø"/>
              <a:defRPr/>
            </a:pPr>
            <a:r>
              <a:rPr lang="en-GB" dirty="0" smtClean="0">
                <a:cs typeface="Arial" pitchFamily="34" charset="0"/>
              </a:rPr>
              <a:t>KWL</a:t>
            </a:r>
          </a:p>
          <a:p>
            <a:pPr lvl="1" indent="-182880" fontAlgn="auto">
              <a:spcAft>
                <a:spcPts val="0"/>
              </a:spcAft>
              <a:buFont typeface="Arial" pitchFamily="34" charset="0"/>
              <a:buChar char="•"/>
              <a:defRPr/>
            </a:pPr>
            <a:r>
              <a:rPr lang="en-GB" sz="2400" dirty="0" smtClean="0">
                <a:cs typeface="Arial" pitchFamily="34" charset="0"/>
              </a:rPr>
              <a:t>This test is designed as home work for students to find out what cultural, festival or traditional dance in their community/ country</a:t>
            </a:r>
          </a:p>
          <a:p>
            <a:pPr marL="402336" lvl="1" indent="0" fontAlgn="auto">
              <a:spcAft>
                <a:spcPts val="0"/>
              </a:spcAft>
              <a:buFont typeface="Arial" pitchFamily="34" charset="0"/>
              <a:buNone/>
              <a:defRPr/>
            </a:pPr>
            <a:endParaRPr lang="en-GB" sz="2400" dirty="0">
              <a:cs typeface="Arial" pitchFamily="34" charset="0"/>
            </a:endParaRPr>
          </a:p>
          <a:p>
            <a:pPr marL="859536" lvl="3" indent="0" fontAlgn="auto">
              <a:spcAft>
                <a:spcPts val="0"/>
              </a:spcAft>
              <a:buFont typeface="Arial" pitchFamily="34" charset="0"/>
              <a:buNone/>
              <a:defRPr/>
            </a:pPr>
            <a:r>
              <a:rPr lang="en-GB" dirty="0" smtClean="0">
                <a:cs typeface="Arial" pitchFamily="34" charset="0"/>
              </a:rPr>
              <a:t>This will help choose the type of dance as I plan the unit to be taught.</a:t>
            </a:r>
            <a:endParaRPr lang="en-GB" dirty="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fontAlgn="auto">
              <a:spcAft>
                <a:spcPts val="0"/>
              </a:spcAft>
              <a:defRPr/>
            </a:pPr>
            <a:r>
              <a:rPr lang="en-GB" dirty="0" smtClean="0"/>
              <a:t>Formative Personal Goal Assessment </a:t>
            </a:r>
            <a:endParaRPr lang="en-GB" dirty="0"/>
          </a:p>
        </p:txBody>
      </p:sp>
      <p:sp>
        <p:nvSpPr>
          <p:cNvPr id="13315" name="Content Placeholder 2"/>
          <p:cNvSpPr>
            <a:spLocks noGrp="1"/>
          </p:cNvSpPr>
          <p:nvPr>
            <p:ph idx="1"/>
          </p:nvPr>
        </p:nvSpPr>
        <p:spPr>
          <a:xfrm>
            <a:off x="0" y="1600200"/>
            <a:ext cx="9144000" cy="5257800"/>
          </a:xfrm>
        </p:spPr>
        <p:txBody>
          <a:bodyPr/>
          <a:lstStyle/>
          <a:p>
            <a:pPr marL="603250" lvl="2" indent="0">
              <a:buFont typeface="Arial" charset="0"/>
              <a:buNone/>
            </a:pPr>
            <a:r>
              <a:rPr lang="en-GB" dirty="0" smtClean="0"/>
              <a:t>The purpose of this assessment is to engage all you in the learning process and it will help me to assist you to learning good movement pattern. Each and everyone of you is different and what ever you will see, think, say and do is very important to all of us. The one who is always trying all the time is the one who will always be learning all the time.</a:t>
            </a:r>
          </a:p>
          <a:p>
            <a:pPr>
              <a:buFont typeface="Wingdings" pitchFamily="2" charset="2"/>
              <a:buChar char="Ø"/>
            </a:pPr>
            <a:r>
              <a:rPr lang="en-GB" dirty="0" smtClean="0"/>
              <a:t>Observation: </a:t>
            </a:r>
          </a:p>
          <a:p>
            <a:pPr lvl="1"/>
            <a:r>
              <a:rPr lang="en-GB" dirty="0" smtClean="0"/>
              <a:t>Designed this to let students focus on the skills and look out for good movement pattern as they are performing</a:t>
            </a:r>
          </a:p>
          <a:p>
            <a:pPr>
              <a:buFont typeface="Wingdings" pitchFamily="2" charset="2"/>
              <a:buChar char="Ø"/>
            </a:pPr>
            <a:r>
              <a:rPr lang="en-GB" dirty="0" smtClean="0"/>
              <a:t>Discussion:</a:t>
            </a:r>
          </a:p>
          <a:p>
            <a:pPr lvl="1"/>
            <a:r>
              <a:rPr lang="en-GB" dirty="0" smtClean="0"/>
              <a:t>This is designed to get students perspective as the watch video of their performance </a:t>
            </a:r>
          </a:p>
          <a:p>
            <a:pPr>
              <a:buFont typeface="Wingdings" pitchFamily="2" charset="2"/>
              <a:buChar char="Ø"/>
            </a:pPr>
            <a:r>
              <a:rPr lang="en-GB" dirty="0" smtClean="0"/>
              <a:t>Demonstration:</a:t>
            </a:r>
          </a:p>
          <a:p>
            <a:pPr lvl="1"/>
            <a:r>
              <a:rPr lang="en-GB" dirty="0" smtClean="0"/>
              <a:t>Designed to test students ability to recall a movement pattern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fontAlgn="auto">
              <a:spcAft>
                <a:spcPts val="0"/>
              </a:spcAft>
              <a:defRPr/>
            </a:pPr>
            <a:r>
              <a:rPr lang="en-GB" dirty="0" smtClean="0"/>
              <a:t>Performance Project</a:t>
            </a:r>
            <a:endParaRPr lang="en-GB" dirty="0"/>
          </a:p>
        </p:txBody>
      </p:sp>
      <p:sp>
        <p:nvSpPr>
          <p:cNvPr id="3" name="Content Placeholder 2"/>
          <p:cNvSpPr>
            <a:spLocks noGrp="1"/>
          </p:cNvSpPr>
          <p:nvPr>
            <p:ph idx="1"/>
          </p:nvPr>
        </p:nvSpPr>
        <p:spPr>
          <a:xfrm>
            <a:off x="0" y="1447800"/>
            <a:ext cx="9144000" cy="5410200"/>
          </a:xfrm>
        </p:spPr>
        <p:txBody>
          <a:bodyPr rtlCol="0">
            <a:normAutofit/>
          </a:bodyPr>
          <a:lstStyle/>
          <a:p>
            <a:pPr marL="182880" indent="-182880" fontAlgn="auto">
              <a:spcAft>
                <a:spcPts val="0"/>
              </a:spcAft>
              <a:buFont typeface="Wingdings" pitchFamily="2" charset="2"/>
              <a:buChar char="Ø"/>
              <a:defRPr/>
            </a:pPr>
            <a:r>
              <a:rPr lang="en-GB" dirty="0" smtClean="0"/>
              <a:t>Individual/Group/Team Dance:</a:t>
            </a:r>
          </a:p>
          <a:p>
            <a:pPr marL="1006158" lvl="3" indent="-182880" fontAlgn="auto">
              <a:spcAft>
                <a:spcPts val="0"/>
              </a:spcAft>
              <a:buFont typeface="Arial" pitchFamily="34" charset="0"/>
              <a:buChar char="•"/>
              <a:defRPr/>
            </a:pPr>
            <a:r>
              <a:rPr lang="en-GB" dirty="0" smtClean="0"/>
              <a:t>Designed this to build students movement pattern in a control and coordination </a:t>
            </a:r>
            <a:r>
              <a:rPr lang="en-GB" dirty="0" smtClean="0"/>
              <a:t>manner. To guide students to figure out and self-</a:t>
            </a:r>
            <a:r>
              <a:rPr lang="en-GB" dirty="0" err="1" smtClean="0"/>
              <a:t>aseess</a:t>
            </a:r>
            <a:r>
              <a:rPr lang="en-GB" dirty="0" smtClean="0"/>
              <a:t> whether their performance is exceeding, meeting or below expectation we collaboratively designed a dance rubric by identifying some of the criteria expected in each content standards.  </a:t>
            </a:r>
            <a:endParaRPr lang="en-GB" dirty="0" smtClean="0"/>
          </a:p>
          <a:p>
            <a:pPr lvl="1" indent="-182880" fontAlgn="auto">
              <a:spcAft>
                <a:spcPts val="0"/>
              </a:spcAft>
              <a:buFont typeface="Wingdings" pitchFamily="2" charset="2"/>
              <a:buChar char="§"/>
              <a:defRPr/>
            </a:pPr>
            <a:r>
              <a:rPr lang="en-GB" dirty="0"/>
              <a:t>Based on your experience in learning movement pattern and what you have being practicing together in class, think of your own movement pattern and begin practicing it so that you can change it with two or more movement pattern of the original movement pattern to covey an idea that is either similar to or in contrast (showing opposite qualities or differences) to the original movement pattern</a:t>
            </a:r>
            <a:r>
              <a:rPr lang="en-GB" dirty="0" smtClean="0"/>
              <a:t>.</a:t>
            </a:r>
          </a:p>
          <a:p>
            <a:pPr marL="402336" lvl="1" indent="0" fontAlgn="auto">
              <a:spcAft>
                <a:spcPts val="0"/>
              </a:spcAft>
              <a:buFont typeface="Arial" pitchFamily="34" charset="0"/>
              <a:buNone/>
              <a:defRPr/>
            </a:pPr>
            <a:endParaRPr lang="en-GB" dirty="0"/>
          </a:p>
          <a:p>
            <a:pPr lvl="1" indent="-182880" fontAlgn="auto">
              <a:spcAft>
                <a:spcPts val="0"/>
              </a:spcAft>
              <a:buFont typeface="Wingdings" pitchFamily="2" charset="2"/>
              <a:buChar char="§"/>
              <a:defRPr/>
            </a:pPr>
            <a:r>
              <a:rPr lang="en-GB" dirty="0" smtClean="0"/>
              <a:t>Students are challenged to practice the “Mexican hat” dance and “Ibo” traditional dance in groups with their own choice of music and drumming.</a:t>
            </a:r>
            <a:endParaRPr lang="en-GB"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Clarity</Template>
  <TotalTime>910</TotalTime>
  <Words>1563</Words>
  <Application>Microsoft Office PowerPoint</Application>
  <PresentationFormat>On-screen Show (4:3)</PresentationFormat>
  <Paragraphs>375</Paragraphs>
  <Slides>17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Wingdings</vt:lpstr>
      <vt:lpstr>Times New Roman</vt:lpstr>
      <vt:lpstr>Clarity</vt:lpstr>
      <vt:lpstr>Body Movement pattern</vt:lpstr>
      <vt:lpstr>Body Movement Pattern Overview</vt:lpstr>
      <vt:lpstr>Body Movement Pattern Overview continued</vt:lpstr>
      <vt:lpstr>Unit Learning Goals</vt:lpstr>
      <vt:lpstr>Essential Questions</vt:lpstr>
      <vt:lpstr>Methods of Assessment</vt:lpstr>
      <vt:lpstr>Diagnostic Assessment</vt:lpstr>
      <vt:lpstr>Formative Personal Goal Assessment </vt:lpstr>
      <vt:lpstr>Performance Project</vt:lpstr>
      <vt:lpstr>Paper-and-Pencil Assessment</vt:lpstr>
      <vt:lpstr>   Performance Assessment Dance Formative and Summative Evaluative Criteria Rubric for Key Stage 1 &amp; 2 in Physical Education Class </vt:lpstr>
      <vt:lpstr>Students Scores and Reflection For guidance and counselling of the individual students we grade them based on their interest and keen participation before, during and after physical activity in PE via observation.  You tick the appropriate box for the students against the assessment activity. </vt:lpstr>
      <vt:lpstr>Assessment Photo Album Rubric for Course Project Evaluative Criteria</vt:lpstr>
      <vt:lpstr>Assessment Photo Album Rubric for Course Project Evaluative Criteria continued</vt:lpstr>
      <vt:lpstr>Assessment Photo Album Rubric for Course Project Evaluative Criteria continued</vt:lpstr>
      <vt:lpstr>Assessment Photo Album Rubric for Course Project Evaluative Criteria continued</vt:lpstr>
      <vt:lpstr>Teacher Revisions and Reflection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CALLISTUS</dc:creator>
  <cp:lastModifiedBy>CALLISTUS</cp:lastModifiedBy>
  <cp:revision>44</cp:revision>
  <dcterms:created xsi:type="dcterms:W3CDTF">2010-12-10T13:54:41Z</dcterms:created>
  <dcterms:modified xsi:type="dcterms:W3CDTF">2010-12-11T11:05:53Z</dcterms:modified>
</cp:coreProperties>
</file>